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1" r:id="rId3"/>
    <p:sldId id="262" r:id="rId4"/>
    <p:sldId id="263" r:id="rId5"/>
    <p:sldId id="264" r:id="rId6"/>
    <p:sldId id="265" r:id="rId7"/>
    <p:sldId id="266" r:id="rId8"/>
    <p:sldId id="267" r:id="rId9"/>
    <p:sldId id="298" r:id="rId10"/>
    <p:sldId id="299" r:id="rId11"/>
    <p:sldId id="268" r:id="rId12"/>
    <p:sldId id="290" r:id="rId13"/>
    <p:sldId id="291" r:id="rId14"/>
    <p:sldId id="292" r:id="rId15"/>
    <p:sldId id="294" r:id="rId16"/>
    <p:sldId id="295" r:id="rId17"/>
    <p:sldId id="296" r:id="rId18"/>
    <p:sldId id="270" r:id="rId19"/>
    <p:sldId id="271" r:id="rId20"/>
    <p:sldId id="300" r:id="rId21"/>
    <p:sldId id="281" r:id="rId22"/>
    <p:sldId id="272" r:id="rId23"/>
    <p:sldId id="273" r:id="rId24"/>
    <p:sldId id="274" r:id="rId25"/>
    <p:sldId id="275" r:id="rId26"/>
    <p:sldId id="282" r:id="rId27"/>
    <p:sldId id="276" r:id="rId28"/>
    <p:sldId id="277" r:id="rId29"/>
    <p:sldId id="257" r:id="rId30"/>
    <p:sldId id="258" r:id="rId31"/>
    <p:sldId id="259"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94717" autoAdjust="0"/>
  </p:normalViewPr>
  <p:slideViewPr>
    <p:cSldViewPr>
      <p:cViewPr varScale="1">
        <p:scale>
          <a:sx n="110" d="100"/>
          <a:sy n="110" d="100"/>
        </p:scale>
        <p:origin x="19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938F6-70E8-42E9-9C02-DD93051BB455}" type="datetimeFigureOut">
              <a:rPr lang="tr-TR" smtClean="0"/>
              <a:pPr/>
              <a:t>16.04.2021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4171BA-DCD2-4130-B4AF-B168304E4EA2}" type="slidenum">
              <a:rPr lang="tr-TR" smtClean="0"/>
              <a:pPr/>
              <a:t>‹#›</a:t>
            </a:fld>
            <a:endParaRPr lang="tr-TR"/>
          </a:p>
        </p:txBody>
      </p:sp>
    </p:spTree>
    <p:extLst>
      <p:ext uri="{BB962C8B-B14F-4D97-AF65-F5344CB8AC3E}">
        <p14:creationId xmlns:p14="http://schemas.microsoft.com/office/powerpoint/2010/main" val="354521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202454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8558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800" y="4343400"/>
            <a:ext cx="5486400" cy="276999"/>
          </a:xfrm>
        </p:spPr>
        <p:txBody>
          <a:bodyPr>
            <a:spAutoFit/>
          </a:bodyPr>
          <a:lstStyle/>
          <a:p>
            <a:endParaRPr lang="tr-TR"/>
          </a:p>
        </p:txBody>
      </p:sp>
    </p:spTree>
    <p:extLst>
      <p:ext uri="{BB962C8B-B14F-4D97-AF65-F5344CB8AC3E}">
        <p14:creationId xmlns:p14="http://schemas.microsoft.com/office/powerpoint/2010/main" val="51273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332133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201520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p>
            <a:endParaRPr lang="tr-TR"/>
          </a:p>
        </p:txBody>
      </p:sp>
    </p:spTree>
    <p:extLst>
      <p:ext uri="{BB962C8B-B14F-4D97-AF65-F5344CB8AC3E}">
        <p14:creationId xmlns:p14="http://schemas.microsoft.com/office/powerpoint/2010/main" val="413443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16.04.2021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16.04.2021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16.04.2021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16.04.2021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16.04.2021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16.04.2021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16.04.2021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16.04.2021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hsgmtv.saglik.gov.tr/channel/video/zoonotikvektore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dirty="0"/>
          </a:p>
        </p:txBody>
      </p:sp>
      <p:sp>
        <p:nvSpPr>
          <p:cNvPr id="3" name="2 Alt Başlık"/>
          <p:cNvSpPr>
            <a:spLocks noGrp="1"/>
          </p:cNvSpPr>
          <p:nvPr>
            <p:ph type="subTitle" idx="1"/>
          </p:nvPr>
        </p:nvSpPr>
        <p:spPr>
          <a:xfrm>
            <a:off x="1344140" y="3573016"/>
            <a:ext cx="6400800" cy="1714512"/>
          </a:xfrm>
        </p:spPr>
        <p:txBody>
          <a:bodyPr>
            <a:normAutofit fontScale="92500"/>
          </a:bodyPr>
          <a:lstStyle/>
          <a:p>
            <a:r>
              <a:rPr lang="tr-TR" sz="3900" b="1" dirty="0" smtClean="0">
                <a:solidFill>
                  <a:srgbClr val="C00000"/>
                </a:solidFill>
              </a:rPr>
              <a:t>KIRIM KONGO KANAMALI ATEŞİ</a:t>
            </a:r>
          </a:p>
          <a:p>
            <a:r>
              <a:rPr lang="tr-TR" sz="3900" b="1" dirty="0" smtClean="0">
                <a:solidFill>
                  <a:srgbClr val="C00000"/>
                </a:solidFill>
              </a:rPr>
              <a:t>(KKKA)</a:t>
            </a:r>
          </a:p>
          <a:p>
            <a:r>
              <a:rPr lang="tr-TR" sz="2200" b="1" dirty="0" smtClean="0">
                <a:solidFill>
                  <a:schemeClr val="tx1"/>
                </a:solidFill>
              </a:rPr>
              <a:t>Safranbolu İlçe Sağlık Müdürlüğü Bulaşıcı Hastalıklar Birimi</a:t>
            </a:r>
          </a:p>
          <a:p>
            <a:endParaRPr lang="tr-TR" dirty="0"/>
          </a:p>
        </p:txBody>
      </p:sp>
      <p:pic>
        <p:nvPicPr>
          <p:cNvPr id="29" name="image1.png"/>
          <p:cNvPicPr/>
          <p:nvPr/>
        </p:nvPicPr>
        <p:blipFill>
          <a:blip r:embed="rId2" cstate="print"/>
          <a:stretch>
            <a:fillRect/>
          </a:stretch>
        </p:blipFill>
        <p:spPr>
          <a:xfrm>
            <a:off x="3732741" y="5589240"/>
            <a:ext cx="1389048" cy="827907"/>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88640"/>
            <a:ext cx="8024762" cy="318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80975"/>
            <a:ext cx="8763000"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698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rPr>
              <a:t>KKKA’dan Nasıl </a:t>
            </a:r>
            <a:r>
              <a:rPr lang="tr-TR" b="1" dirty="0" err="1" smtClean="0">
                <a:solidFill>
                  <a:srgbClr val="C00000"/>
                </a:solidFill>
              </a:rPr>
              <a:t>Korunulur</a:t>
            </a:r>
            <a:r>
              <a:rPr lang="tr-TR" b="1" dirty="0" smtClean="0">
                <a:solidFill>
                  <a:srgbClr val="C00000"/>
                </a:solidFill>
              </a:rPr>
              <a:t>?</a:t>
            </a:r>
            <a:endParaRPr lang="tr-TR" b="1" dirty="0">
              <a:solidFill>
                <a:srgbClr val="C00000"/>
              </a:solidFill>
            </a:endParaRPr>
          </a:p>
        </p:txBody>
      </p:sp>
      <p:sp>
        <p:nvSpPr>
          <p:cNvPr id="3" name="2 İçerik Yer Tutucusu"/>
          <p:cNvSpPr>
            <a:spLocks noGrp="1"/>
          </p:cNvSpPr>
          <p:nvPr>
            <p:ph idx="1"/>
          </p:nvPr>
        </p:nvSpPr>
        <p:spPr/>
        <p:txBody>
          <a:bodyPr>
            <a:normAutofit fontScale="85000" lnSpcReduction="20000"/>
          </a:bodyPr>
          <a:lstStyle/>
          <a:p>
            <a:pPr lvl="0"/>
            <a:r>
              <a:rPr lang="tr-TR" sz="3300" dirty="0" smtClean="0">
                <a:latin typeface="Arial" pitchFamily="34" charset="0"/>
                <a:cs typeface="Arial" pitchFamily="34" charset="0"/>
              </a:rPr>
              <a:t>Riskli alanlardan döndükten sonra kene olup olmadığını görmek için vücudun ve elbiselerin her yerine dikkatlice bakılmalıdır. Vücudun özellikle diz arkası, koltuk altları, kulak arkası, ense, saç dipleri ve kasıklar dâhil kontrol edilmeli ya da ettirilmelidir.</a:t>
            </a:r>
          </a:p>
          <a:p>
            <a:pPr lvl="0"/>
            <a:r>
              <a:rPr lang="tr-TR" sz="3300" dirty="0" smtClean="0">
                <a:latin typeface="Arial" pitchFamily="34" charset="0"/>
                <a:cs typeface="Arial" pitchFamily="34" charset="0"/>
              </a:rPr>
              <a:t>Çocukların vücutları da mutlaka kene yönünden kontrol edilmelidir.</a:t>
            </a:r>
          </a:p>
          <a:p>
            <a:pPr lvl="0"/>
            <a:r>
              <a:rPr lang="tr-TR" sz="3300" dirty="0" smtClean="0">
                <a:latin typeface="Arial" pitchFamily="34" charset="0"/>
                <a:cs typeface="Arial" pitchFamily="34" charset="0"/>
              </a:rPr>
              <a:t>Vücuda tutunan kene çıplak elle dokunmadan; eldiven, bez ya da poşet ile çıkartılmalı, çıkartılamıyorsa en yakın sağlık kuruluşuna müracaat edilmelidir.</a:t>
            </a:r>
          </a:p>
          <a:p>
            <a:endParaRPr lang="tr-TR" dirty="0"/>
          </a:p>
        </p:txBody>
      </p:sp>
      <p:pic>
        <p:nvPicPr>
          <p:cNvPr id="4" name="image1.png"/>
          <p:cNvPicPr/>
          <p:nvPr/>
        </p:nvPicPr>
        <p:blipFill>
          <a:blip r:embed="rId2"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2938634" y="-1014375"/>
            <a:ext cx="8228763" cy="114500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tr-TR"/>
          </a:p>
        </p:txBody>
      </p:sp>
      <p:sp>
        <p:nvSpPr>
          <p:cNvPr id="3" name="Metin Yer Tutucusu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tr-TR" sz="3200" b="0" i="0" u="none" strike="noStrike" kern="1200">
                <a:ln>
                  <a:noFill/>
                </a:ln>
                <a:latin typeface="Arial" pitchFamily="18"/>
                <a:ea typeface="Microsoft YaHei" pitchFamily="2"/>
                <a:cs typeface="Arial" pitchFamily="2"/>
              </a:defRPr>
            </a:defPPr>
            <a:lvl1pPr marL="432000" lvl="0" indent="-324000">
              <a:spcBef>
                <a:spcPts val="0"/>
              </a:spcBef>
              <a:spcAft>
                <a:spcPts val="1417"/>
              </a:spcAft>
              <a:buSzPct val="45000"/>
              <a:buFont typeface="StarSymbol"/>
              <a:buChar char="●"/>
              <a:defRPr lang="tr-TR" sz="3200" b="0" i="0" u="none" strike="noStrike" kern="1200">
                <a:ln>
                  <a:noFill/>
                </a:ln>
                <a:latin typeface="Arial" pitchFamily="18"/>
                <a:ea typeface="Microsoft YaHei" pitchFamily="2"/>
                <a:cs typeface="Arial" pitchFamily="2"/>
              </a:defRPr>
            </a:lvl1pPr>
            <a:lvl2pPr marL="864000" lvl="1" indent="-324000">
              <a:spcBef>
                <a:spcPts val="0"/>
              </a:spcBef>
              <a:spcAft>
                <a:spcPts val="1134"/>
              </a:spcAft>
              <a:buSzPct val="75000"/>
              <a:buFont typeface="StarSymbol"/>
              <a:buChar char="–"/>
              <a:defRPr lang="tr-TR" sz="2800" b="0" i="0" u="none" strike="noStrike" kern="1200">
                <a:ln>
                  <a:noFill/>
                </a:ln>
                <a:latin typeface="Arial" pitchFamily="18"/>
                <a:ea typeface="Microsoft YaHei" pitchFamily="2"/>
                <a:cs typeface="Arial" pitchFamily="2"/>
              </a:defRPr>
            </a:lvl2pPr>
            <a:lvl3pPr marL="1295999" lvl="2" indent="-288000">
              <a:spcBef>
                <a:spcPts val="0"/>
              </a:spcBef>
              <a:spcAft>
                <a:spcPts val="850"/>
              </a:spcAft>
              <a:buSzPct val="45000"/>
              <a:buFont typeface="StarSymbol"/>
              <a:buChar char="●"/>
              <a:defRPr lang="tr-TR" sz="2400" b="0" i="0" u="none" strike="noStrike" kern="1200">
                <a:ln>
                  <a:noFill/>
                </a:ln>
                <a:latin typeface="Arial" pitchFamily="18"/>
                <a:ea typeface="Microsoft YaHei" pitchFamily="2"/>
                <a:cs typeface="Arial" pitchFamily="2"/>
              </a:defRPr>
            </a:lvl3pPr>
            <a:lvl4pPr marL="1728000" lvl="3" indent="-216000">
              <a:spcBef>
                <a:spcPts val="0"/>
              </a:spcBef>
              <a:spcAft>
                <a:spcPts val="567"/>
              </a:spcAft>
              <a:buSzPct val="75000"/>
              <a:buFont typeface="StarSymbol"/>
              <a:buChar char="–"/>
              <a:defRPr lang="tr-TR" sz="2000" b="0" i="0" u="none" strike="noStrike" kern="1200">
                <a:ln>
                  <a:noFill/>
                </a:ln>
                <a:latin typeface="Arial" pitchFamily="18"/>
                <a:ea typeface="Microsoft YaHei" pitchFamily="2"/>
                <a:cs typeface="Arial" pitchFamily="2"/>
              </a:defRPr>
            </a:lvl4pPr>
            <a:lvl5pPr marL="2160000" lvl="4"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5pPr>
            <a:lvl6pPr marL="2592000" lvl="5"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6pPr>
            <a:lvl7pPr marL="3024000" lvl="6"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7pPr>
            <a:lvl8pPr marL="3456000" lvl="7"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8pPr>
            <a:lvl9pPr marL="3887999" lvl="8"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9pPr>
          </a:lstStyle>
          <a:p>
            <a:endParaRPr lang="tr-TR" dirty="0"/>
          </a:p>
        </p:txBody>
      </p:sp>
      <p:grpSp>
        <p:nvGrpSpPr>
          <p:cNvPr id="15" name="Grup 14"/>
          <p:cNvGrpSpPr/>
          <p:nvPr/>
        </p:nvGrpSpPr>
        <p:grpSpPr>
          <a:xfrm>
            <a:off x="1329017" y="922468"/>
            <a:ext cx="6253859" cy="5940798"/>
            <a:chOff x="719832" y="144000"/>
            <a:chExt cx="7992888" cy="7153560"/>
          </a:xfrm>
        </p:grpSpPr>
        <p:pic>
          <p:nvPicPr>
            <p:cNvPr id="4" name="Resim 3"/>
            <p:cNvPicPr>
              <a:picLocks noChangeAspect="1"/>
            </p:cNvPicPr>
            <p:nvPr/>
          </p:nvPicPr>
          <p:blipFill>
            <a:blip r:embed="rId3" cstate="print">
              <a:lum/>
              <a:alphaModFix/>
            </a:blip>
            <a:srcRect/>
            <a:stretch>
              <a:fillRect/>
            </a:stretch>
          </p:blipFill>
          <p:spPr>
            <a:xfrm>
              <a:off x="1655999" y="144000"/>
              <a:ext cx="6336000" cy="7153560"/>
            </a:xfrm>
            <a:prstGeom prst="rect">
              <a:avLst/>
            </a:prstGeom>
            <a:noFill/>
            <a:ln>
              <a:noFill/>
            </a:ln>
          </p:spPr>
        </p:pic>
        <p:sp>
          <p:nvSpPr>
            <p:cNvPr id="8" name="Oval 7"/>
            <p:cNvSpPr/>
            <p:nvPr/>
          </p:nvSpPr>
          <p:spPr>
            <a:xfrm>
              <a:off x="5873574" y="144000"/>
              <a:ext cx="2733066" cy="1254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Arial" pitchFamily="34" charset="0"/>
                  <a:cs typeface="Arial" pitchFamily="34" charset="0"/>
                </a:rPr>
                <a:t>SAÇ DİPLERİ, ENSE</a:t>
              </a:r>
            </a:p>
            <a:p>
              <a:pPr algn="ctr"/>
              <a:r>
                <a:rPr lang="tr-TR" sz="1400" b="1" dirty="0" smtClean="0">
                  <a:latin typeface="Arial" pitchFamily="34" charset="0"/>
                  <a:cs typeface="Arial" pitchFamily="34" charset="0"/>
                </a:rPr>
                <a:t> SAÇ ÇEVRESİ</a:t>
              </a:r>
              <a:endParaRPr lang="tr-TR" sz="1400" b="1" dirty="0">
                <a:latin typeface="Arial" pitchFamily="34" charset="0"/>
                <a:cs typeface="Arial" pitchFamily="34" charset="0"/>
              </a:endParaRPr>
            </a:p>
          </p:txBody>
        </p:sp>
        <p:sp>
          <p:nvSpPr>
            <p:cNvPr id="9" name="Oval 8"/>
            <p:cNvSpPr/>
            <p:nvPr/>
          </p:nvSpPr>
          <p:spPr>
            <a:xfrm>
              <a:off x="6552480" y="1969876"/>
              <a:ext cx="208823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Arial" pitchFamily="34" charset="0"/>
                  <a:cs typeface="Arial" pitchFamily="34" charset="0"/>
                </a:rPr>
                <a:t>KOLTUK ALTLARI</a:t>
              </a:r>
              <a:endParaRPr lang="tr-TR" sz="1400" b="1" dirty="0">
                <a:latin typeface="Arial" pitchFamily="34" charset="0"/>
                <a:cs typeface="Arial" pitchFamily="34" charset="0"/>
              </a:endParaRPr>
            </a:p>
          </p:txBody>
        </p:sp>
        <p:sp>
          <p:nvSpPr>
            <p:cNvPr id="10" name="Oval 9"/>
            <p:cNvSpPr/>
            <p:nvPr/>
          </p:nvSpPr>
          <p:spPr>
            <a:xfrm>
              <a:off x="1367904" y="683493"/>
              <a:ext cx="244827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Arial" pitchFamily="34" charset="0"/>
                  <a:cs typeface="Arial" pitchFamily="34" charset="0"/>
                </a:rPr>
                <a:t>KULAKLARIN İÇİ, ARKASI, KULAK ETRAFI </a:t>
              </a:r>
              <a:endParaRPr lang="tr-TR" sz="1400" b="1" dirty="0">
                <a:latin typeface="Arial" pitchFamily="34" charset="0"/>
                <a:cs typeface="Arial" pitchFamily="34" charset="0"/>
              </a:endParaRPr>
            </a:p>
          </p:txBody>
        </p:sp>
        <p:sp>
          <p:nvSpPr>
            <p:cNvPr id="11" name="Oval 10"/>
            <p:cNvSpPr/>
            <p:nvPr/>
          </p:nvSpPr>
          <p:spPr>
            <a:xfrm>
              <a:off x="719832" y="3079129"/>
              <a:ext cx="259228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Arial" pitchFamily="34" charset="0"/>
                  <a:cs typeface="Arial" pitchFamily="34" charset="0"/>
                </a:rPr>
                <a:t>GÖBEK DELİĞİNİN İÇİ</a:t>
              </a:r>
              <a:endParaRPr lang="tr-TR" sz="1400" b="1" dirty="0">
                <a:latin typeface="Arial" pitchFamily="34" charset="0"/>
                <a:cs typeface="Arial" pitchFamily="34" charset="0"/>
              </a:endParaRPr>
            </a:p>
          </p:txBody>
        </p:sp>
        <p:sp>
          <p:nvSpPr>
            <p:cNvPr id="12" name="Oval 11"/>
            <p:cNvSpPr/>
            <p:nvPr/>
          </p:nvSpPr>
          <p:spPr>
            <a:xfrm>
              <a:off x="799810" y="4376128"/>
              <a:ext cx="2592287" cy="1358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Arial" pitchFamily="34" charset="0"/>
                  <a:cs typeface="Arial" pitchFamily="34" charset="0"/>
                </a:rPr>
                <a:t>BACAKLARIN ARASI, KASIK BÖLGESİ</a:t>
              </a:r>
              <a:endParaRPr lang="tr-TR" sz="1400" b="1" dirty="0">
                <a:latin typeface="Arial" pitchFamily="34" charset="0"/>
                <a:cs typeface="Arial" pitchFamily="34" charset="0"/>
              </a:endParaRPr>
            </a:p>
          </p:txBody>
        </p:sp>
        <p:sp>
          <p:nvSpPr>
            <p:cNvPr id="13" name="Oval 12"/>
            <p:cNvSpPr/>
            <p:nvPr/>
          </p:nvSpPr>
          <p:spPr>
            <a:xfrm>
              <a:off x="6515835" y="3563813"/>
              <a:ext cx="2196885" cy="995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Arial" pitchFamily="34" charset="0"/>
                  <a:cs typeface="Arial" pitchFamily="34" charset="0"/>
                </a:rPr>
                <a:t>BEL ÇEVRESİ</a:t>
              </a:r>
              <a:endParaRPr lang="tr-TR" sz="1400" b="1" dirty="0">
                <a:latin typeface="Arial" pitchFamily="34" charset="0"/>
                <a:cs typeface="Arial" pitchFamily="34" charset="0"/>
              </a:endParaRPr>
            </a:p>
          </p:txBody>
        </p:sp>
        <p:sp>
          <p:nvSpPr>
            <p:cNvPr id="14" name="Oval 13"/>
            <p:cNvSpPr/>
            <p:nvPr/>
          </p:nvSpPr>
          <p:spPr>
            <a:xfrm>
              <a:off x="6230378" y="5219997"/>
              <a:ext cx="237626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atin typeface="Arial" pitchFamily="34" charset="0"/>
                  <a:cs typeface="Arial" pitchFamily="34" charset="0"/>
                </a:rPr>
                <a:t>DİZLERİN ARKASI</a:t>
              </a:r>
              <a:endParaRPr lang="tr-TR" sz="1600" b="1" dirty="0">
                <a:latin typeface="Arial" pitchFamily="34" charset="0"/>
                <a:cs typeface="Arial" pitchFamily="34" charset="0"/>
              </a:endParaRPr>
            </a:p>
          </p:txBody>
        </p:sp>
      </p:grpSp>
      <p:pic>
        <p:nvPicPr>
          <p:cNvPr id="16" name="image1.png"/>
          <p:cNvPicPr/>
          <p:nvPr/>
        </p:nvPicPr>
        <p:blipFill>
          <a:blip r:embed="rId4" cstate="print"/>
          <a:stretch>
            <a:fillRect/>
          </a:stretch>
        </p:blipFill>
        <p:spPr>
          <a:xfrm>
            <a:off x="3845708" y="116676"/>
            <a:ext cx="1389048" cy="827907"/>
          </a:xfrm>
          <a:prstGeom prst="rect">
            <a:avLst/>
          </a:prstGeom>
        </p:spPr>
      </p:pic>
    </p:spTree>
    <p:extLst>
      <p:ext uri="{BB962C8B-B14F-4D97-AF65-F5344CB8AC3E}">
        <p14:creationId xmlns:p14="http://schemas.microsoft.com/office/powerpoint/2010/main" val="3799412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522315" y="3046878"/>
            <a:ext cx="8228763" cy="1145009"/>
          </a:xfrm>
        </p:spPr>
        <p:txBody>
          <a:bodyPr>
            <a:no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defRPr sz="4000"/>
            </a:pPr>
            <a:r>
              <a:rPr lang="tr-TR" sz="2800" dirty="0" smtClean="0">
                <a:solidFill>
                  <a:prstClr val="black"/>
                </a:solidFill>
                <a:latin typeface="Arial" pitchFamily="34" charset="0"/>
                <a:cs typeface="Arial" pitchFamily="34" charset="0"/>
              </a:rPr>
              <a:t>- Doğru </a:t>
            </a:r>
            <a:r>
              <a:rPr lang="tr-TR" sz="2800" dirty="0">
                <a:solidFill>
                  <a:prstClr val="black"/>
                </a:solidFill>
                <a:latin typeface="Arial" pitchFamily="34" charset="0"/>
                <a:cs typeface="Arial" pitchFamily="34" charset="0"/>
              </a:rPr>
              <a:t>yöntem, kenenin çıkarılması için kullanılan yardımcı aletin türüne bağlıdır. </a:t>
            </a:r>
            <a:r>
              <a:rPr lang="tr-TR" sz="2800" dirty="0" smtClean="0">
                <a:solidFill>
                  <a:prstClr val="black"/>
                </a:solidFill>
                <a:latin typeface="Arial" pitchFamily="34" charset="0"/>
                <a:cs typeface="Arial" pitchFamily="34" charset="0"/>
              </a:rPr>
              <a:t/>
            </a:r>
            <a:br>
              <a:rPr lang="tr-TR" sz="2800" dirty="0" smtClean="0">
                <a:solidFill>
                  <a:prstClr val="black"/>
                </a:solidFill>
                <a:latin typeface="Arial" pitchFamily="34" charset="0"/>
                <a:cs typeface="Arial" pitchFamily="34" charset="0"/>
              </a:rPr>
            </a:br>
            <a:r>
              <a:rPr lang="tr-TR" sz="2800" dirty="0" smtClean="0">
                <a:solidFill>
                  <a:prstClr val="black"/>
                </a:solidFill>
                <a:latin typeface="Arial" pitchFamily="34" charset="0"/>
                <a:cs typeface="Arial" pitchFamily="34" charset="0"/>
              </a:rPr>
              <a:t/>
            </a:r>
            <a:br>
              <a:rPr lang="tr-TR" sz="2800" dirty="0" smtClean="0">
                <a:solidFill>
                  <a:prstClr val="black"/>
                </a:solidFill>
                <a:latin typeface="Arial" pitchFamily="34" charset="0"/>
                <a:cs typeface="Arial" pitchFamily="34" charset="0"/>
              </a:rPr>
            </a:br>
            <a:r>
              <a:rPr lang="tr-TR" sz="2800" dirty="0" smtClean="0">
                <a:solidFill>
                  <a:prstClr val="black"/>
                </a:solidFill>
                <a:latin typeface="Arial" pitchFamily="34" charset="0"/>
                <a:cs typeface="Arial" pitchFamily="34" charset="0"/>
              </a:rPr>
              <a:t>- Bütün </a:t>
            </a:r>
            <a:r>
              <a:rPr lang="tr-TR" sz="2800" dirty="0">
                <a:solidFill>
                  <a:prstClr val="black"/>
                </a:solidFill>
                <a:latin typeface="Arial" pitchFamily="34" charset="0"/>
                <a:cs typeface="Arial" pitchFamily="34" charset="0"/>
              </a:rPr>
              <a:t>yardımcı aletlerde </a:t>
            </a:r>
            <a:r>
              <a:rPr lang="tr-TR" sz="2800" dirty="0">
                <a:solidFill>
                  <a:srgbClr val="FF3333"/>
                </a:solidFill>
                <a:latin typeface="Arial" pitchFamily="34" charset="0"/>
                <a:cs typeface="Arial" pitchFamily="34" charset="0"/>
              </a:rPr>
              <a:t>önemli olan kenenin mümkün olduğu kadar cilde yakın bir yerden kavranmasıdır.</a:t>
            </a:r>
            <a:r>
              <a:rPr lang="tr-TR" sz="2800" dirty="0">
                <a:solidFill>
                  <a:prstClr val="black"/>
                </a:solidFill>
                <a:latin typeface="Arial" pitchFamily="34" charset="0"/>
                <a:cs typeface="Arial" pitchFamily="34" charset="0"/>
              </a:rPr>
              <a:t> Bu, kenenin ezilmesini ve böylece olası tehlikeli vücut sıvılarının salınmasını önler.</a:t>
            </a:r>
            <a:r>
              <a:rPr lang="tr-TR" sz="2800" dirty="0">
                <a:solidFill>
                  <a:srgbClr val="FF3333"/>
                </a:solidFill>
                <a:latin typeface="Arial" pitchFamily="34" charset="0"/>
                <a:cs typeface="Arial" pitchFamily="34" charset="0"/>
              </a:rPr>
              <a:t> </a:t>
            </a:r>
            <a:r>
              <a:rPr lang="tr-TR" sz="2800" dirty="0" smtClean="0">
                <a:solidFill>
                  <a:srgbClr val="FF3333"/>
                </a:solidFill>
                <a:latin typeface="Arial" pitchFamily="34" charset="0"/>
                <a:cs typeface="Arial" pitchFamily="34" charset="0"/>
              </a:rPr>
              <a:t/>
            </a:r>
            <a:br>
              <a:rPr lang="tr-TR" sz="2800" dirty="0" smtClean="0">
                <a:solidFill>
                  <a:srgbClr val="FF3333"/>
                </a:solidFill>
                <a:latin typeface="Arial" pitchFamily="34" charset="0"/>
                <a:cs typeface="Arial" pitchFamily="34" charset="0"/>
              </a:rPr>
            </a:br>
            <a:r>
              <a:rPr lang="tr-TR" sz="2800" dirty="0">
                <a:solidFill>
                  <a:srgbClr val="FF3333"/>
                </a:solidFill>
                <a:latin typeface="Arial" pitchFamily="34" charset="0"/>
                <a:cs typeface="Arial" pitchFamily="34" charset="0"/>
              </a:rPr>
              <a:t/>
            </a:r>
            <a:br>
              <a:rPr lang="tr-TR" sz="2800" dirty="0">
                <a:solidFill>
                  <a:srgbClr val="FF3333"/>
                </a:solidFill>
                <a:latin typeface="Arial" pitchFamily="34" charset="0"/>
                <a:cs typeface="Arial" pitchFamily="34" charset="0"/>
              </a:rPr>
            </a:br>
            <a:r>
              <a:rPr lang="tr-TR" sz="2800" dirty="0" smtClean="0">
                <a:solidFill>
                  <a:srgbClr val="FF3333"/>
                </a:solidFill>
                <a:latin typeface="Arial" pitchFamily="34" charset="0"/>
                <a:cs typeface="Arial" pitchFamily="34" charset="0"/>
              </a:rPr>
              <a:t>- Ayrıca </a:t>
            </a:r>
            <a:r>
              <a:rPr lang="tr-TR" sz="2800" dirty="0">
                <a:solidFill>
                  <a:srgbClr val="FF3333"/>
                </a:solidFill>
                <a:latin typeface="Arial" pitchFamily="34" charset="0"/>
                <a:cs typeface="Arial" pitchFamily="34" charset="0"/>
              </a:rPr>
              <a:t>kene aniden kuvvetle </a:t>
            </a:r>
            <a:r>
              <a:rPr lang="tr-TR" sz="2800" u="sng" dirty="0">
                <a:solidFill>
                  <a:srgbClr val="FF3333"/>
                </a:solidFill>
                <a:latin typeface="Arial" pitchFamily="34" charset="0"/>
                <a:cs typeface="Arial" pitchFamily="34" charset="0"/>
              </a:rPr>
              <a:t>çekilmemelidir</a:t>
            </a:r>
            <a:r>
              <a:rPr lang="tr-TR" sz="2800" dirty="0">
                <a:solidFill>
                  <a:srgbClr val="FF3333"/>
                </a:solidFill>
                <a:latin typeface="Arial" pitchFamily="34" charset="0"/>
                <a:cs typeface="Arial" pitchFamily="34" charset="0"/>
              </a:rPr>
              <a:t>. Altın kural olarak kene cilde yakın bir şekilde, yavaşça ve kontrollü bir şekilde çıkarılmalıdır</a:t>
            </a:r>
            <a:r>
              <a:rPr lang="tr-TR" sz="2800" dirty="0">
                <a:solidFill>
                  <a:srgbClr val="FF9999"/>
                </a:solidFill>
                <a:latin typeface="Arial" pitchFamily="34" charset="0"/>
                <a:cs typeface="Arial" pitchFamily="34" charset="0"/>
              </a:rPr>
              <a:t>.</a:t>
            </a:r>
            <a:br>
              <a:rPr lang="tr-TR" sz="2800" dirty="0">
                <a:solidFill>
                  <a:srgbClr val="FF9999"/>
                </a:solidFill>
                <a:latin typeface="Arial" pitchFamily="34" charset="0"/>
                <a:cs typeface="Arial" pitchFamily="34" charset="0"/>
              </a:rPr>
            </a:br>
            <a:endParaRPr lang="tr-TR" sz="2800" dirty="0">
              <a:latin typeface="Arial" pitchFamily="34" charset="0"/>
              <a:cs typeface="Arial" pitchFamily="34" charset="0"/>
            </a:endParaRPr>
          </a:p>
        </p:txBody>
      </p:sp>
      <p:pic>
        <p:nvPicPr>
          <p:cNvPr id="3" name="image1.png"/>
          <p:cNvPicPr/>
          <p:nvPr/>
        </p:nvPicPr>
        <p:blipFill>
          <a:blip r:embed="rId3" cstate="print"/>
          <a:stretch>
            <a:fillRect/>
          </a:stretch>
        </p:blipFill>
        <p:spPr>
          <a:xfrm>
            <a:off x="3915876" y="5973415"/>
            <a:ext cx="1389048" cy="827907"/>
          </a:xfrm>
          <a:prstGeom prst="rect">
            <a:avLst/>
          </a:prstGeom>
        </p:spPr>
      </p:pic>
    </p:spTree>
    <p:extLst>
      <p:ext uri="{BB962C8B-B14F-4D97-AF65-F5344CB8AC3E}">
        <p14:creationId xmlns:p14="http://schemas.microsoft.com/office/powerpoint/2010/main" val="258677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57200" y="676860"/>
            <a:ext cx="8229600" cy="338554"/>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tr-TR" sz="1600">
              <a:latin typeface="Arial" pitchFamily="34" charset="0"/>
              <a:cs typeface="Arial" pitchFamily="34" charset="0"/>
            </a:endParaRPr>
          </a:p>
        </p:txBody>
      </p:sp>
      <p:sp>
        <p:nvSpPr>
          <p:cNvPr id="3" name="Alt Başlık 2"/>
          <p:cNvSpPr txBox="1">
            <a:spLocks noGrp="1"/>
          </p:cNvSpPr>
          <p:nvPr>
            <p:ph type="subTitle" idx="4294967295"/>
          </p:nvPr>
        </p:nvSpPr>
        <p:spPr>
          <a:xfrm>
            <a:off x="457200" y="3693904"/>
            <a:ext cx="8229600" cy="338554"/>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endParaRPr lang="tr-TR" sz="1600">
              <a:latin typeface="Arial" pitchFamily="34" charset="0"/>
              <a:cs typeface="Arial" pitchFamily="34" charset="0"/>
            </a:endParaRPr>
          </a:p>
        </p:txBody>
      </p:sp>
      <p:sp>
        <p:nvSpPr>
          <p:cNvPr id="5" name="Metin kutusu 4"/>
          <p:cNvSpPr txBox="1"/>
          <p:nvPr/>
        </p:nvSpPr>
        <p:spPr>
          <a:xfrm>
            <a:off x="291560" y="3284984"/>
            <a:ext cx="2863382" cy="1012415"/>
          </a:xfrm>
          <a:prstGeom prst="rect">
            <a:avLst/>
          </a:prstGeom>
          <a:noFill/>
          <a:ln>
            <a:noFill/>
          </a:ln>
        </p:spPr>
        <p:txBody>
          <a:bodyPr vert="horz" wrap="none" lIns="81639" tIns="40820" rIns="81639" bIns="40820" anchorCtr="0" compatLnSpc="0"/>
          <a:lstStyle/>
          <a:p>
            <a:pPr hangingPunct="0">
              <a:defRPr sz="1800"/>
            </a:pPr>
            <a:r>
              <a:rPr lang="tr-TR" sz="1600" dirty="0">
                <a:latin typeface="Arial" pitchFamily="34" charset="0"/>
                <a:ea typeface="Microsoft YaHei" pitchFamily="2"/>
                <a:cs typeface="Arial" pitchFamily="34" charset="0"/>
              </a:rPr>
              <a:t>1. Cımbızı cilde yakın şekilde keneye yaklaştırın.</a:t>
            </a:r>
          </a:p>
          <a:p>
            <a:pPr hangingPunct="0">
              <a:defRPr sz="1800"/>
            </a:pPr>
            <a:r>
              <a:rPr lang="tr-TR" sz="1600" dirty="0">
                <a:latin typeface="Arial" pitchFamily="34" charset="0"/>
                <a:ea typeface="Microsoft YaHei" pitchFamily="2"/>
                <a:cs typeface="Arial" pitchFamily="34" charset="0"/>
              </a:rPr>
              <a:t>2. Cımbızı sıkıştırın, kenenin gövde kısmından tutmamaya ve sıkıştırmamaya özen </a:t>
            </a:r>
          </a:p>
          <a:p>
            <a:pPr hangingPunct="0">
              <a:defRPr sz="1800"/>
            </a:pPr>
            <a:r>
              <a:rPr lang="tr-TR" sz="1600" dirty="0">
                <a:latin typeface="Arial" pitchFamily="34" charset="0"/>
                <a:ea typeface="Microsoft YaHei" pitchFamily="2"/>
                <a:cs typeface="Arial" pitchFamily="34" charset="0"/>
              </a:rPr>
              <a:t>gösterilmelidir. Cımbızı sıkı tutun, keneyi cilde dikey şekilde çekin.</a:t>
            </a:r>
          </a:p>
          <a:p>
            <a:pPr hangingPunct="0">
              <a:defRPr sz="1800"/>
            </a:pPr>
            <a:r>
              <a:rPr lang="tr-TR" sz="1600" dirty="0">
                <a:latin typeface="Arial" pitchFamily="34" charset="0"/>
                <a:ea typeface="Microsoft YaHei" pitchFamily="2"/>
                <a:cs typeface="Arial" pitchFamily="34" charset="0"/>
              </a:rPr>
              <a:t>3. Çıkarılan keneyi atın.</a:t>
            </a:r>
          </a:p>
        </p:txBody>
      </p:sp>
      <p:sp>
        <p:nvSpPr>
          <p:cNvPr id="6" name="Metin kutusu 5"/>
          <p:cNvSpPr txBox="1"/>
          <p:nvPr/>
        </p:nvSpPr>
        <p:spPr>
          <a:xfrm>
            <a:off x="300576" y="4725470"/>
            <a:ext cx="9092818" cy="1012088"/>
          </a:xfrm>
          <a:prstGeom prst="rect">
            <a:avLst/>
          </a:prstGeom>
          <a:noFill/>
          <a:ln>
            <a:noFill/>
          </a:ln>
        </p:spPr>
        <p:txBody>
          <a:bodyPr vert="horz" wrap="none" lIns="81639" tIns="40820" rIns="81639" bIns="40820" anchorCtr="0" compatLnSpc="0"/>
          <a:lstStyle/>
          <a:p>
            <a:pPr hangingPunct="0"/>
            <a:r>
              <a:rPr lang="tr-TR" sz="1600" dirty="0">
                <a:latin typeface="Arial" pitchFamily="34" charset="0"/>
                <a:ea typeface="Microsoft YaHei" pitchFamily="2"/>
                <a:cs typeface="Arial" pitchFamily="34" charset="0"/>
              </a:rPr>
              <a:t>Parmaklarınızla asla keneyi ezmeyin. Canlı bir keneyi alkole koyarak, kapalı bir torbaya / kabın </a:t>
            </a:r>
          </a:p>
          <a:p>
            <a:pPr hangingPunct="0"/>
            <a:r>
              <a:rPr lang="tr-TR" sz="1600" dirty="0">
                <a:latin typeface="Arial" pitchFamily="34" charset="0"/>
                <a:ea typeface="Microsoft YaHei" pitchFamily="2"/>
                <a:cs typeface="Arial" pitchFamily="34" charset="0"/>
              </a:rPr>
              <a:t>içine koyarak ve sıkıca bantla sararak atın.</a:t>
            </a:r>
          </a:p>
          <a:p>
            <a:pPr hangingPunct="0"/>
            <a:r>
              <a:rPr lang="tr-TR" sz="1600" dirty="0">
                <a:latin typeface="Arial" pitchFamily="34" charset="0"/>
                <a:ea typeface="Microsoft YaHei" pitchFamily="2"/>
                <a:cs typeface="Arial" pitchFamily="34" charset="0"/>
              </a:rPr>
              <a:t>Keneler sifonu çekerek tuvalete atılmamalıdır. Yapılan bir kene dayanıklılık deneyi,</a:t>
            </a:r>
          </a:p>
          <a:p>
            <a:pPr hangingPunct="0"/>
            <a:r>
              <a:rPr lang="tr-TR" sz="1600" dirty="0" smtClean="0">
                <a:latin typeface="Arial" pitchFamily="34" charset="0"/>
                <a:ea typeface="Microsoft YaHei" pitchFamily="2"/>
                <a:cs typeface="Arial" pitchFamily="34" charset="0"/>
              </a:rPr>
              <a:t>kenelerin </a:t>
            </a:r>
            <a:r>
              <a:rPr lang="tr-TR" sz="1600" dirty="0">
                <a:latin typeface="Arial" pitchFamily="34" charset="0"/>
                <a:ea typeface="Microsoft YaHei" pitchFamily="2"/>
                <a:cs typeface="Arial" pitchFamily="34" charset="0"/>
              </a:rPr>
              <a:t>suda uzun süre hayatta kalabildiğini göstermiştir.</a:t>
            </a:r>
          </a:p>
        </p:txBody>
      </p:sp>
      <p:grpSp>
        <p:nvGrpSpPr>
          <p:cNvPr id="8" name="Grup 7"/>
          <p:cNvGrpSpPr/>
          <p:nvPr/>
        </p:nvGrpSpPr>
        <p:grpSpPr>
          <a:xfrm>
            <a:off x="137968" y="76331"/>
            <a:ext cx="8816882" cy="3069903"/>
            <a:chOff x="137968" y="404664"/>
            <a:chExt cx="8816882" cy="3069903"/>
          </a:xfrm>
        </p:grpSpPr>
        <p:pic>
          <p:nvPicPr>
            <p:cNvPr id="4" name="Resim 3"/>
            <p:cNvPicPr>
              <a:picLocks noChangeAspect="1"/>
            </p:cNvPicPr>
            <p:nvPr/>
          </p:nvPicPr>
          <p:blipFill>
            <a:blip r:embed="rId3" cstate="print">
              <a:lum/>
              <a:alphaModFix/>
            </a:blip>
            <a:srcRect/>
            <a:stretch>
              <a:fillRect/>
            </a:stretch>
          </p:blipFill>
          <p:spPr>
            <a:xfrm>
              <a:off x="137968" y="404664"/>
              <a:ext cx="8816882" cy="3069903"/>
            </a:xfrm>
            <a:prstGeom prst="rect">
              <a:avLst/>
            </a:prstGeom>
            <a:noFill/>
            <a:ln>
              <a:noFill/>
            </a:ln>
          </p:spPr>
        </p:pic>
        <p:sp>
          <p:nvSpPr>
            <p:cNvPr id="7" name="Dikdörtgen 6"/>
            <p:cNvSpPr/>
            <p:nvPr/>
          </p:nvSpPr>
          <p:spPr>
            <a:xfrm>
              <a:off x="7452320" y="3140968"/>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latin typeface="Arial" pitchFamily="34" charset="0"/>
                <a:cs typeface="Arial" pitchFamily="34" charset="0"/>
              </a:endParaRPr>
            </a:p>
          </p:txBody>
        </p:sp>
      </p:grpSp>
      <p:pic>
        <p:nvPicPr>
          <p:cNvPr id="9" name="image1.png"/>
          <p:cNvPicPr/>
          <p:nvPr/>
        </p:nvPicPr>
        <p:blipFill>
          <a:blip r:embed="rId4" cstate="print"/>
          <a:stretch>
            <a:fillRect/>
          </a:stretch>
        </p:blipFill>
        <p:spPr>
          <a:xfrm>
            <a:off x="3929058" y="5805264"/>
            <a:ext cx="1389048" cy="827907"/>
          </a:xfrm>
          <a:prstGeom prst="rect">
            <a:avLst/>
          </a:prstGeom>
        </p:spPr>
      </p:pic>
    </p:spTree>
    <p:extLst>
      <p:ext uri="{BB962C8B-B14F-4D97-AF65-F5344CB8AC3E}">
        <p14:creationId xmlns:p14="http://schemas.microsoft.com/office/powerpoint/2010/main" val="278981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tr-TR"/>
          </a:p>
        </p:txBody>
      </p:sp>
      <p:sp>
        <p:nvSpPr>
          <p:cNvPr id="3" name="Metin Yer Tutucusu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tr-TR" sz="3200" b="0" i="0" u="none" strike="noStrike" kern="1200">
                <a:ln>
                  <a:noFill/>
                </a:ln>
                <a:latin typeface="Arial" pitchFamily="18"/>
                <a:ea typeface="Microsoft YaHei" pitchFamily="2"/>
                <a:cs typeface="Arial" pitchFamily="2"/>
              </a:defRPr>
            </a:defPPr>
            <a:lvl1pPr marL="432000" lvl="0" indent="-324000">
              <a:spcBef>
                <a:spcPts val="0"/>
              </a:spcBef>
              <a:spcAft>
                <a:spcPts val="1417"/>
              </a:spcAft>
              <a:buSzPct val="45000"/>
              <a:buFont typeface="StarSymbol"/>
              <a:buChar char="●"/>
              <a:defRPr lang="tr-TR" sz="3200" b="0" i="0" u="none" strike="noStrike" kern="1200">
                <a:ln>
                  <a:noFill/>
                </a:ln>
                <a:latin typeface="Arial" pitchFamily="18"/>
                <a:ea typeface="Microsoft YaHei" pitchFamily="2"/>
                <a:cs typeface="Arial" pitchFamily="2"/>
              </a:defRPr>
            </a:lvl1pPr>
            <a:lvl2pPr marL="864000" lvl="1" indent="-324000">
              <a:spcBef>
                <a:spcPts val="0"/>
              </a:spcBef>
              <a:spcAft>
                <a:spcPts val="1134"/>
              </a:spcAft>
              <a:buSzPct val="75000"/>
              <a:buFont typeface="StarSymbol"/>
              <a:buChar char="–"/>
              <a:defRPr lang="tr-TR" sz="2800" b="0" i="0" u="none" strike="noStrike" kern="1200">
                <a:ln>
                  <a:noFill/>
                </a:ln>
                <a:latin typeface="Arial" pitchFamily="18"/>
                <a:ea typeface="Microsoft YaHei" pitchFamily="2"/>
                <a:cs typeface="Arial" pitchFamily="2"/>
              </a:defRPr>
            </a:lvl2pPr>
            <a:lvl3pPr marL="1295999" lvl="2" indent="-288000">
              <a:spcBef>
                <a:spcPts val="0"/>
              </a:spcBef>
              <a:spcAft>
                <a:spcPts val="850"/>
              </a:spcAft>
              <a:buSzPct val="45000"/>
              <a:buFont typeface="StarSymbol"/>
              <a:buChar char="●"/>
              <a:defRPr lang="tr-TR" sz="2400" b="0" i="0" u="none" strike="noStrike" kern="1200">
                <a:ln>
                  <a:noFill/>
                </a:ln>
                <a:latin typeface="Arial" pitchFamily="18"/>
                <a:ea typeface="Microsoft YaHei" pitchFamily="2"/>
                <a:cs typeface="Arial" pitchFamily="2"/>
              </a:defRPr>
            </a:lvl3pPr>
            <a:lvl4pPr marL="1728000" lvl="3" indent="-216000">
              <a:spcBef>
                <a:spcPts val="0"/>
              </a:spcBef>
              <a:spcAft>
                <a:spcPts val="567"/>
              </a:spcAft>
              <a:buSzPct val="75000"/>
              <a:buFont typeface="StarSymbol"/>
              <a:buChar char="–"/>
              <a:defRPr lang="tr-TR" sz="2000" b="0" i="0" u="none" strike="noStrike" kern="1200">
                <a:ln>
                  <a:noFill/>
                </a:ln>
                <a:latin typeface="Arial" pitchFamily="18"/>
                <a:ea typeface="Microsoft YaHei" pitchFamily="2"/>
                <a:cs typeface="Arial" pitchFamily="2"/>
              </a:defRPr>
            </a:lvl4pPr>
            <a:lvl5pPr marL="2160000" lvl="4"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5pPr>
            <a:lvl6pPr marL="2592000" lvl="5"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6pPr>
            <a:lvl7pPr marL="3024000" lvl="6"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7pPr>
            <a:lvl8pPr marL="3456000" lvl="7"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8pPr>
            <a:lvl9pPr marL="3887999" lvl="8"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9pPr>
          </a:lstStyle>
          <a:p>
            <a:endParaRPr lang="tr-TR" dirty="0"/>
          </a:p>
        </p:txBody>
      </p:sp>
      <p:sp>
        <p:nvSpPr>
          <p:cNvPr id="5" name="Metin kutusu 4"/>
          <p:cNvSpPr txBox="1"/>
          <p:nvPr/>
        </p:nvSpPr>
        <p:spPr>
          <a:xfrm>
            <a:off x="0" y="3822365"/>
            <a:ext cx="8617844" cy="1244616"/>
          </a:xfrm>
          <a:prstGeom prst="rect">
            <a:avLst/>
          </a:prstGeom>
          <a:noFill/>
          <a:ln>
            <a:noFill/>
          </a:ln>
        </p:spPr>
        <p:txBody>
          <a:bodyPr vert="horz" wrap="none" lIns="81639" tIns="40820" rIns="81639" bIns="40820" anchorCtr="0" compatLnSpc="0"/>
          <a:lstStyle/>
          <a:p>
            <a:pPr hangingPunct="0"/>
            <a:r>
              <a:rPr lang="tr-TR" sz="1600" dirty="0">
                <a:latin typeface="Arial" pitchFamily="18"/>
                <a:ea typeface="Microsoft YaHei" pitchFamily="2"/>
                <a:cs typeface="Arial" pitchFamily="2"/>
              </a:rPr>
              <a:t>Kenelerin parmakla </a:t>
            </a:r>
            <a:r>
              <a:rPr lang="tr-TR" sz="1600" dirty="0" smtClean="0">
                <a:latin typeface="Arial" pitchFamily="18"/>
                <a:ea typeface="Microsoft YaHei" pitchFamily="2"/>
                <a:cs typeface="Arial" pitchFamily="2"/>
              </a:rPr>
              <a:t>çıkarılması (MUTLAKA ELDİVEN BEZ VS GİBİ BİR ARACI KULLANILMALIDIR. </a:t>
            </a:r>
          </a:p>
          <a:p>
            <a:pPr hangingPunct="0"/>
            <a:r>
              <a:rPr lang="tr-TR" sz="1600" dirty="0" smtClean="0">
                <a:solidFill>
                  <a:srgbClr val="FF0000"/>
                </a:solidFill>
                <a:latin typeface="Arial" pitchFamily="18"/>
                <a:ea typeface="Microsoft YaHei" pitchFamily="2"/>
                <a:cs typeface="Arial" pitchFamily="2"/>
              </a:rPr>
              <a:t>ÇIPLAK ELLE MÜDAHALE </a:t>
            </a:r>
            <a:r>
              <a:rPr lang="tr-TR" sz="1600" u="sng" dirty="0" smtClean="0">
                <a:solidFill>
                  <a:srgbClr val="FF0000"/>
                </a:solidFill>
                <a:latin typeface="Arial" pitchFamily="18"/>
                <a:ea typeface="Microsoft YaHei" pitchFamily="2"/>
                <a:cs typeface="Arial" pitchFamily="2"/>
              </a:rPr>
              <a:t>EDİLMEMELİDİR</a:t>
            </a:r>
            <a:r>
              <a:rPr lang="tr-TR" sz="1600" dirty="0" smtClean="0">
                <a:latin typeface="Arial" pitchFamily="18"/>
                <a:ea typeface="Microsoft YaHei" pitchFamily="2"/>
                <a:cs typeface="Arial" pitchFamily="2"/>
              </a:rPr>
              <a:t>. )</a:t>
            </a:r>
            <a:endParaRPr lang="tr-TR" sz="1600" dirty="0">
              <a:latin typeface="Arial" pitchFamily="18"/>
              <a:ea typeface="Microsoft YaHei" pitchFamily="2"/>
              <a:cs typeface="Arial" pitchFamily="2"/>
            </a:endParaRPr>
          </a:p>
          <a:p>
            <a:pPr hangingPunct="0"/>
            <a:endParaRPr lang="tr-TR" sz="1600" dirty="0" smtClean="0">
              <a:latin typeface="Arial" pitchFamily="18"/>
              <a:ea typeface="Microsoft YaHei" pitchFamily="2"/>
              <a:cs typeface="Arial" pitchFamily="2"/>
            </a:endParaRPr>
          </a:p>
          <a:p>
            <a:pPr hangingPunct="0"/>
            <a:endParaRPr lang="tr-TR" sz="1600" dirty="0">
              <a:latin typeface="Arial" pitchFamily="18"/>
              <a:ea typeface="Microsoft YaHei" pitchFamily="2"/>
              <a:cs typeface="Arial" pitchFamily="2"/>
            </a:endParaRPr>
          </a:p>
          <a:p>
            <a:pPr hangingPunct="0"/>
            <a:r>
              <a:rPr lang="tr-TR" sz="1600" dirty="0">
                <a:latin typeface="Arial" pitchFamily="18"/>
                <a:ea typeface="Microsoft YaHei" pitchFamily="2"/>
                <a:cs typeface="Arial" pitchFamily="2"/>
              </a:rPr>
              <a:t>1. Keneyi baş parmak ve işaret parmağıyla (gerekirse orta parmakla) cilde yakın şekilde kavrayın.</a:t>
            </a:r>
          </a:p>
          <a:p>
            <a:pPr hangingPunct="0">
              <a:defRPr sz="1800"/>
            </a:pPr>
            <a:r>
              <a:rPr lang="tr-TR" sz="1600" dirty="0">
                <a:latin typeface="Arial" pitchFamily="18"/>
                <a:ea typeface="Microsoft YaHei" pitchFamily="2"/>
                <a:cs typeface="Arial" pitchFamily="2"/>
              </a:rPr>
              <a:t>2. Sol ve sağa hafif çevirme hareketleriyle çıkarın. </a:t>
            </a:r>
            <a:r>
              <a:rPr lang="tr-TR" sz="1600" dirty="0">
                <a:latin typeface="Arial" pitchFamily="34" charset="0"/>
                <a:ea typeface="Microsoft YaHei" pitchFamily="2"/>
                <a:cs typeface="Arial" pitchFamily="34" charset="0"/>
              </a:rPr>
              <a:t>kenenin gövde kısmından </a:t>
            </a:r>
            <a:r>
              <a:rPr lang="tr-TR" sz="1600" dirty="0" smtClean="0">
                <a:latin typeface="Arial" pitchFamily="34" charset="0"/>
                <a:ea typeface="Microsoft YaHei" pitchFamily="2"/>
                <a:cs typeface="Arial" pitchFamily="34" charset="0"/>
              </a:rPr>
              <a:t>tutmamaya ve</a:t>
            </a:r>
          </a:p>
          <a:p>
            <a:pPr hangingPunct="0">
              <a:defRPr sz="1800"/>
            </a:pPr>
            <a:r>
              <a:rPr lang="tr-TR" sz="1600" dirty="0" smtClean="0">
                <a:latin typeface="Arial" pitchFamily="34" charset="0"/>
                <a:ea typeface="Microsoft YaHei" pitchFamily="2"/>
                <a:cs typeface="Arial" pitchFamily="34" charset="0"/>
              </a:rPr>
              <a:t>     sıkıştırmamaya </a:t>
            </a:r>
            <a:r>
              <a:rPr lang="tr-TR" sz="1600" dirty="0">
                <a:latin typeface="Arial" pitchFamily="34" charset="0"/>
                <a:ea typeface="Microsoft YaHei" pitchFamily="2"/>
                <a:cs typeface="Arial" pitchFamily="34" charset="0"/>
              </a:rPr>
              <a:t>özen </a:t>
            </a:r>
            <a:r>
              <a:rPr lang="tr-TR" sz="1600" dirty="0" smtClean="0">
                <a:latin typeface="Arial" pitchFamily="34" charset="0"/>
                <a:ea typeface="Microsoft YaHei" pitchFamily="2"/>
                <a:cs typeface="Arial" pitchFamily="34" charset="0"/>
              </a:rPr>
              <a:t>gösterilmelidir</a:t>
            </a:r>
            <a:r>
              <a:rPr lang="tr-TR" sz="1600" dirty="0">
                <a:latin typeface="Arial" pitchFamily="34" charset="0"/>
                <a:ea typeface="Microsoft YaHei" pitchFamily="2"/>
                <a:cs typeface="Arial" pitchFamily="34" charset="0"/>
              </a:rPr>
              <a:t>. </a:t>
            </a:r>
            <a:endParaRPr lang="tr-TR" sz="1600" dirty="0" smtClean="0">
              <a:latin typeface="Arial" pitchFamily="34" charset="0"/>
              <a:ea typeface="Microsoft YaHei" pitchFamily="2"/>
              <a:cs typeface="Arial" pitchFamily="34" charset="0"/>
            </a:endParaRPr>
          </a:p>
          <a:p>
            <a:pPr hangingPunct="0">
              <a:defRPr sz="1800"/>
            </a:pPr>
            <a:r>
              <a:rPr lang="tr-TR" sz="1600" dirty="0" smtClean="0">
                <a:latin typeface="Arial" pitchFamily="18"/>
                <a:ea typeface="Microsoft YaHei" pitchFamily="2"/>
                <a:cs typeface="Arial" pitchFamily="2"/>
              </a:rPr>
              <a:t>3</a:t>
            </a:r>
            <a:r>
              <a:rPr lang="tr-TR" sz="1600" dirty="0">
                <a:latin typeface="Arial" pitchFamily="18"/>
                <a:ea typeface="Microsoft YaHei" pitchFamily="2"/>
                <a:cs typeface="Arial" pitchFamily="2"/>
              </a:rPr>
              <a:t>. Çıkarılan keneyi atın.</a:t>
            </a:r>
          </a:p>
        </p:txBody>
      </p:sp>
      <p:pic>
        <p:nvPicPr>
          <p:cNvPr id="8" name="image1.png"/>
          <p:cNvPicPr/>
          <p:nvPr/>
        </p:nvPicPr>
        <p:blipFill>
          <a:blip r:embed="rId3" cstate="print"/>
          <a:stretch>
            <a:fillRect/>
          </a:stretch>
        </p:blipFill>
        <p:spPr>
          <a:xfrm>
            <a:off x="3929058" y="5715016"/>
            <a:ext cx="1389048" cy="827907"/>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448" y="548680"/>
            <a:ext cx="7986092" cy="292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45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txBox="1">
            <a:spLocks noGrp="1"/>
          </p:cNvSpPr>
          <p:nvPr>
            <p:ph type="body" idx="4294967295"/>
          </p:nvPr>
        </p:nvSpPr>
        <p:spPr>
          <a:xfrm>
            <a:off x="179512" y="1628800"/>
            <a:ext cx="8712968" cy="4497363"/>
          </a:xfrm>
        </p:spPr>
        <p:txBody>
          <a:bodyPr/>
          <a:lstStyle>
            <a:defPPr marL="432000" lvl="0" indent="-324000">
              <a:spcBef>
                <a:spcPts val="0"/>
              </a:spcBef>
              <a:spcAft>
                <a:spcPts val="1417"/>
              </a:spcAft>
              <a:buSzPct val="45000"/>
              <a:buFont typeface="StarSymbol"/>
              <a:buNone/>
              <a:defRPr lang="tr-TR" sz="3200" b="0" i="0" u="none" strike="noStrike" kern="1200">
                <a:ln>
                  <a:noFill/>
                </a:ln>
                <a:latin typeface="Arial" pitchFamily="18"/>
                <a:ea typeface="Microsoft YaHei" pitchFamily="2"/>
                <a:cs typeface="Arial" pitchFamily="2"/>
              </a:defRPr>
            </a:defPPr>
            <a:lvl1pPr marL="432000" lvl="0" indent="-324000">
              <a:spcBef>
                <a:spcPts val="0"/>
              </a:spcBef>
              <a:spcAft>
                <a:spcPts val="1417"/>
              </a:spcAft>
              <a:buSzPct val="45000"/>
              <a:buFont typeface="StarSymbol"/>
              <a:buChar char="●"/>
              <a:defRPr lang="tr-TR" sz="3200" b="0" i="0" u="none" strike="noStrike" kern="1200">
                <a:ln>
                  <a:noFill/>
                </a:ln>
                <a:latin typeface="Arial" pitchFamily="18"/>
                <a:ea typeface="Microsoft YaHei" pitchFamily="2"/>
                <a:cs typeface="Arial" pitchFamily="2"/>
              </a:defRPr>
            </a:lvl1pPr>
            <a:lvl2pPr marL="864000" lvl="1" indent="-324000">
              <a:spcBef>
                <a:spcPts val="0"/>
              </a:spcBef>
              <a:spcAft>
                <a:spcPts val="1134"/>
              </a:spcAft>
              <a:buSzPct val="75000"/>
              <a:buFont typeface="StarSymbol"/>
              <a:buChar char="–"/>
              <a:defRPr lang="tr-TR" sz="2800" b="0" i="0" u="none" strike="noStrike" kern="1200">
                <a:ln>
                  <a:noFill/>
                </a:ln>
                <a:latin typeface="Arial" pitchFamily="18"/>
                <a:ea typeface="Microsoft YaHei" pitchFamily="2"/>
                <a:cs typeface="Arial" pitchFamily="2"/>
              </a:defRPr>
            </a:lvl2pPr>
            <a:lvl3pPr marL="1295999" lvl="2" indent="-288000">
              <a:spcBef>
                <a:spcPts val="0"/>
              </a:spcBef>
              <a:spcAft>
                <a:spcPts val="850"/>
              </a:spcAft>
              <a:buSzPct val="45000"/>
              <a:buFont typeface="StarSymbol"/>
              <a:buChar char="●"/>
              <a:defRPr lang="tr-TR" sz="2400" b="0" i="0" u="none" strike="noStrike" kern="1200">
                <a:ln>
                  <a:noFill/>
                </a:ln>
                <a:latin typeface="Arial" pitchFamily="18"/>
                <a:ea typeface="Microsoft YaHei" pitchFamily="2"/>
                <a:cs typeface="Arial" pitchFamily="2"/>
              </a:defRPr>
            </a:lvl3pPr>
            <a:lvl4pPr marL="1728000" lvl="3" indent="-216000">
              <a:spcBef>
                <a:spcPts val="0"/>
              </a:spcBef>
              <a:spcAft>
                <a:spcPts val="567"/>
              </a:spcAft>
              <a:buSzPct val="75000"/>
              <a:buFont typeface="StarSymbol"/>
              <a:buChar char="–"/>
              <a:defRPr lang="tr-TR" sz="2000" b="0" i="0" u="none" strike="noStrike" kern="1200">
                <a:ln>
                  <a:noFill/>
                </a:ln>
                <a:latin typeface="Arial" pitchFamily="18"/>
                <a:ea typeface="Microsoft YaHei" pitchFamily="2"/>
                <a:cs typeface="Arial" pitchFamily="2"/>
              </a:defRPr>
            </a:lvl4pPr>
            <a:lvl5pPr marL="2160000" lvl="4"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5pPr>
            <a:lvl6pPr marL="2592000" lvl="5"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6pPr>
            <a:lvl7pPr marL="3024000" lvl="6"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7pPr>
            <a:lvl8pPr marL="3456000" lvl="7"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8pPr>
            <a:lvl9pPr marL="3887999" lvl="8" indent="-216000">
              <a:spcBef>
                <a:spcPts val="0"/>
              </a:spcBef>
              <a:spcAft>
                <a:spcPts val="283"/>
              </a:spcAft>
              <a:buSzPct val="45000"/>
              <a:buFont typeface="StarSymbol"/>
              <a:buChar char="●"/>
              <a:defRPr lang="tr-TR" sz="2000" b="0" i="0" u="none" strike="noStrike" kern="1200">
                <a:ln>
                  <a:noFill/>
                </a:ln>
                <a:latin typeface="Arial" pitchFamily="18"/>
                <a:ea typeface="Microsoft YaHei" pitchFamily="2"/>
                <a:cs typeface="Arial" pitchFamily="2"/>
              </a:defRPr>
            </a:lvl9pPr>
          </a:lstStyle>
          <a:p>
            <a:endParaRPr lang="tr-TR" dirty="0"/>
          </a:p>
        </p:txBody>
      </p:sp>
      <p:pic>
        <p:nvPicPr>
          <p:cNvPr id="4" name="Resim 3"/>
          <p:cNvPicPr>
            <a:picLocks noChangeAspect="1"/>
          </p:cNvPicPr>
          <p:nvPr/>
        </p:nvPicPr>
        <p:blipFill>
          <a:blip r:embed="rId3" cstate="print">
            <a:lum/>
            <a:alphaModFix/>
          </a:blip>
          <a:srcRect/>
          <a:stretch>
            <a:fillRect/>
          </a:stretch>
        </p:blipFill>
        <p:spPr>
          <a:xfrm>
            <a:off x="74780" y="2286098"/>
            <a:ext cx="8872722" cy="2118233"/>
          </a:xfrm>
          <a:prstGeom prst="rect">
            <a:avLst/>
          </a:prstGeom>
          <a:noFill/>
          <a:ln>
            <a:noFill/>
          </a:ln>
        </p:spPr>
      </p:pic>
      <p:pic>
        <p:nvPicPr>
          <p:cNvPr id="5" name="image1.png"/>
          <p:cNvPicPr/>
          <p:nvPr/>
        </p:nvPicPr>
        <p:blipFill>
          <a:blip r:embed="rId4" cstate="print"/>
          <a:stretch>
            <a:fillRect/>
          </a:stretch>
        </p:blipFill>
        <p:spPr>
          <a:xfrm>
            <a:off x="3929058" y="5715016"/>
            <a:ext cx="1389048" cy="827907"/>
          </a:xfrm>
          <a:prstGeom prst="rect">
            <a:avLst/>
          </a:prstGeom>
        </p:spPr>
      </p:pic>
    </p:spTree>
    <p:extLst>
      <p:ext uri="{BB962C8B-B14F-4D97-AF65-F5344CB8AC3E}">
        <p14:creationId xmlns:p14="http://schemas.microsoft.com/office/powerpoint/2010/main" val="2641129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9512" y="1556792"/>
            <a:ext cx="7495656" cy="3429474"/>
          </a:xfrm>
          <a:prstGeom prst="rect">
            <a:avLst/>
          </a:prstGeom>
          <a:noFill/>
          <a:ln>
            <a:noFill/>
          </a:ln>
        </p:spPr>
        <p:txBody>
          <a:bodyPr vert="horz" wrap="none" lIns="81639" tIns="40820" rIns="81639" bIns="40820" anchorCtr="0" compatLnSpc="0"/>
          <a:lstStyle/>
          <a:p>
            <a:pPr hangingPunct="0">
              <a:defRPr sz="2600"/>
            </a:pPr>
            <a:r>
              <a:rPr lang="tr-TR" sz="2400" dirty="0" smtClean="0">
                <a:latin typeface="Arial" pitchFamily="18"/>
                <a:ea typeface="Microsoft YaHei" pitchFamily="2"/>
                <a:cs typeface="Arial" pitchFamily="2"/>
              </a:rPr>
              <a:t>- Kenelerin </a:t>
            </a:r>
            <a:r>
              <a:rPr lang="tr-TR" sz="2400" dirty="0">
                <a:latin typeface="Arial" pitchFamily="18"/>
                <a:ea typeface="Microsoft YaHei" pitchFamily="2"/>
                <a:cs typeface="Arial" pitchFamily="2"/>
              </a:rPr>
              <a:t>çıkarılması: “Kenenin kafası” takılı kalırsa ne yapmalı?</a:t>
            </a:r>
          </a:p>
          <a:p>
            <a:pPr hangingPunct="0">
              <a:defRPr sz="2600"/>
            </a:pPr>
            <a:endParaRPr lang="tr-TR" sz="2400" dirty="0">
              <a:latin typeface="Arial" pitchFamily="18"/>
              <a:ea typeface="Microsoft YaHei" pitchFamily="2"/>
              <a:cs typeface="Arial" pitchFamily="2"/>
            </a:endParaRPr>
          </a:p>
          <a:p>
            <a:pPr hangingPunct="0">
              <a:defRPr sz="2600"/>
            </a:pPr>
            <a:r>
              <a:rPr lang="tr-TR" sz="2400" dirty="0" smtClean="0">
                <a:latin typeface="Arial" pitchFamily="18"/>
                <a:ea typeface="Microsoft YaHei" pitchFamily="2"/>
                <a:cs typeface="Arial" pitchFamily="2"/>
              </a:rPr>
              <a:t>- Kene </a:t>
            </a:r>
            <a:r>
              <a:rPr lang="tr-TR" sz="2400" dirty="0">
                <a:latin typeface="Arial" pitchFamily="18"/>
                <a:ea typeface="Microsoft YaHei" pitchFamily="2"/>
                <a:cs typeface="Arial" pitchFamily="2"/>
              </a:rPr>
              <a:t>çıkarılırken bazen ciltte keneden kalıntılar kalabilir. </a:t>
            </a:r>
          </a:p>
          <a:p>
            <a:pPr hangingPunct="0">
              <a:defRPr sz="2600"/>
            </a:pPr>
            <a:r>
              <a:rPr lang="tr-TR" sz="2400" dirty="0">
                <a:latin typeface="Arial" pitchFamily="18"/>
                <a:ea typeface="Microsoft YaHei" pitchFamily="2"/>
                <a:cs typeface="Arial" pitchFamily="2"/>
              </a:rPr>
              <a:t>Bu kalıntılar, kenenin kafasından çok sokma aletine </a:t>
            </a:r>
            <a:r>
              <a:rPr lang="tr-TR" sz="2400" dirty="0" smtClean="0">
                <a:latin typeface="Arial" pitchFamily="18"/>
                <a:ea typeface="Microsoft YaHei" pitchFamily="2"/>
                <a:cs typeface="Arial" pitchFamily="2"/>
              </a:rPr>
              <a:t>ait </a:t>
            </a:r>
          </a:p>
          <a:p>
            <a:pPr hangingPunct="0">
              <a:defRPr sz="2600"/>
            </a:pPr>
            <a:r>
              <a:rPr lang="tr-TR" sz="2400" dirty="0" smtClean="0">
                <a:latin typeface="Arial" pitchFamily="18"/>
                <a:ea typeface="Microsoft YaHei" pitchFamily="2"/>
                <a:cs typeface="Arial" pitchFamily="2"/>
              </a:rPr>
              <a:t>kısımlardır</a:t>
            </a:r>
            <a:r>
              <a:rPr lang="tr-TR" sz="2400" dirty="0">
                <a:latin typeface="Arial" pitchFamily="18"/>
                <a:ea typeface="Microsoft YaHei" pitchFamily="2"/>
                <a:cs typeface="Arial" pitchFamily="2"/>
              </a:rPr>
              <a:t>. </a:t>
            </a:r>
            <a:r>
              <a:rPr lang="tr-TR" sz="2400" dirty="0" smtClean="0">
                <a:latin typeface="Arial" pitchFamily="18"/>
                <a:ea typeface="Microsoft YaHei" pitchFamily="2"/>
                <a:cs typeface="Arial" pitchFamily="2"/>
              </a:rPr>
              <a:t> Bu </a:t>
            </a:r>
            <a:r>
              <a:rPr lang="tr-TR" sz="2400" dirty="0">
                <a:latin typeface="Arial" pitchFamily="18"/>
                <a:ea typeface="Microsoft YaHei" pitchFamily="2"/>
                <a:cs typeface="Arial" pitchFamily="2"/>
              </a:rPr>
              <a:t>küçük yabancı maddeler çoğunlukla </a:t>
            </a:r>
            <a:r>
              <a:rPr lang="tr-TR" sz="2400" dirty="0" smtClean="0">
                <a:latin typeface="Arial" pitchFamily="18"/>
                <a:ea typeface="Microsoft YaHei" pitchFamily="2"/>
                <a:cs typeface="Arial" pitchFamily="2"/>
              </a:rPr>
              <a:t>zaman</a:t>
            </a:r>
          </a:p>
          <a:p>
            <a:pPr hangingPunct="0">
              <a:defRPr sz="2600"/>
            </a:pPr>
            <a:r>
              <a:rPr lang="tr-TR" sz="2400" dirty="0" smtClean="0">
                <a:latin typeface="Arial" pitchFamily="18"/>
                <a:ea typeface="Microsoft YaHei" pitchFamily="2"/>
                <a:cs typeface="Arial" pitchFamily="2"/>
              </a:rPr>
              <a:t>içinde vücuttan kendiliğinden </a:t>
            </a:r>
            <a:r>
              <a:rPr lang="tr-TR" sz="2400" dirty="0">
                <a:latin typeface="Arial" pitchFamily="18"/>
                <a:ea typeface="Microsoft YaHei" pitchFamily="2"/>
                <a:cs typeface="Arial" pitchFamily="2"/>
              </a:rPr>
              <a:t>atılır. Yani, “kene kafası” kalıntıları </a:t>
            </a:r>
            <a:endParaRPr lang="tr-TR" sz="2400" dirty="0" smtClean="0">
              <a:latin typeface="Arial" pitchFamily="18"/>
              <a:ea typeface="Microsoft YaHei" pitchFamily="2"/>
              <a:cs typeface="Arial" pitchFamily="2"/>
            </a:endParaRPr>
          </a:p>
          <a:p>
            <a:pPr hangingPunct="0">
              <a:defRPr sz="2600"/>
            </a:pPr>
            <a:r>
              <a:rPr lang="tr-TR" sz="2400" dirty="0" smtClean="0">
                <a:latin typeface="Arial" pitchFamily="18"/>
                <a:ea typeface="Microsoft YaHei" pitchFamily="2"/>
                <a:cs typeface="Arial" pitchFamily="2"/>
              </a:rPr>
              <a:t>önemli </a:t>
            </a:r>
            <a:r>
              <a:rPr lang="tr-TR" sz="2400" dirty="0">
                <a:latin typeface="Arial" pitchFamily="18"/>
                <a:ea typeface="Microsoft YaHei" pitchFamily="2"/>
                <a:cs typeface="Arial" pitchFamily="2"/>
              </a:rPr>
              <a:t>bir sağlık </a:t>
            </a:r>
            <a:r>
              <a:rPr lang="tr-TR" sz="2400" dirty="0" smtClean="0">
                <a:latin typeface="Arial" pitchFamily="18"/>
                <a:ea typeface="Microsoft YaHei" pitchFamily="2"/>
                <a:cs typeface="Arial" pitchFamily="2"/>
              </a:rPr>
              <a:t>riski </a:t>
            </a:r>
            <a:r>
              <a:rPr lang="tr-TR" sz="2400" dirty="0">
                <a:latin typeface="Arial" pitchFamily="18"/>
                <a:ea typeface="Microsoft YaHei" pitchFamily="2"/>
                <a:cs typeface="Arial" pitchFamily="2"/>
              </a:rPr>
              <a:t>oluşturmaz. Ancak ilerleyen haftalarda </a:t>
            </a:r>
            <a:endParaRPr lang="tr-TR" sz="2400" dirty="0" smtClean="0">
              <a:latin typeface="Arial" pitchFamily="18"/>
              <a:ea typeface="Microsoft YaHei" pitchFamily="2"/>
              <a:cs typeface="Arial" pitchFamily="2"/>
            </a:endParaRPr>
          </a:p>
          <a:p>
            <a:pPr hangingPunct="0">
              <a:defRPr sz="2600"/>
            </a:pPr>
            <a:r>
              <a:rPr lang="tr-TR" sz="2400" dirty="0" smtClean="0">
                <a:latin typeface="Arial" pitchFamily="18"/>
                <a:ea typeface="Microsoft YaHei" pitchFamily="2"/>
                <a:cs typeface="Arial" pitchFamily="2"/>
              </a:rPr>
              <a:t>kene </a:t>
            </a:r>
            <a:r>
              <a:rPr lang="tr-TR" sz="2400" dirty="0" err="1" smtClean="0">
                <a:latin typeface="Arial" pitchFamily="18"/>
                <a:ea typeface="Microsoft YaHei" pitchFamily="2"/>
                <a:cs typeface="Arial" pitchFamily="2"/>
              </a:rPr>
              <a:t>granülomuna</a:t>
            </a:r>
            <a:r>
              <a:rPr lang="tr-TR" sz="2400" dirty="0" smtClean="0">
                <a:latin typeface="Arial" pitchFamily="18"/>
                <a:ea typeface="Microsoft YaHei" pitchFamily="2"/>
                <a:cs typeface="Arial" pitchFamily="2"/>
              </a:rPr>
              <a:t> neden </a:t>
            </a:r>
            <a:r>
              <a:rPr lang="tr-TR" sz="2400" dirty="0">
                <a:latin typeface="Arial" pitchFamily="18"/>
                <a:ea typeface="Microsoft YaHei" pitchFamily="2"/>
                <a:cs typeface="Arial" pitchFamily="2"/>
              </a:rPr>
              <a:t>olabilir.</a:t>
            </a:r>
          </a:p>
        </p:txBody>
      </p:sp>
      <p:pic>
        <p:nvPicPr>
          <p:cNvPr id="5" name="image1.png"/>
          <p:cNvPicPr/>
          <p:nvPr/>
        </p:nvPicPr>
        <p:blipFill>
          <a:blip r:embed="rId3" cstate="print"/>
          <a:stretch>
            <a:fillRect/>
          </a:stretch>
        </p:blipFill>
        <p:spPr>
          <a:xfrm>
            <a:off x="3929058" y="5715016"/>
            <a:ext cx="1389048" cy="827907"/>
          </a:xfrm>
          <a:prstGeom prst="rect">
            <a:avLst/>
          </a:prstGeom>
        </p:spPr>
      </p:pic>
    </p:spTree>
    <p:extLst>
      <p:ext uri="{BB962C8B-B14F-4D97-AF65-F5344CB8AC3E}">
        <p14:creationId xmlns:p14="http://schemas.microsoft.com/office/powerpoint/2010/main" val="264127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solidFill>
                  <a:srgbClr val="C00000"/>
                </a:solidFill>
              </a:rPr>
              <a:t>Kene tutunmasından sonra</a:t>
            </a:r>
            <a:br>
              <a:rPr lang="tr-TR" b="1" dirty="0" smtClean="0">
                <a:solidFill>
                  <a:srgbClr val="C00000"/>
                </a:solidFill>
              </a:rPr>
            </a:br>
            <a:r>
              <a:rPr lang="tr-TR" b="1" dirty="0" smtClean="0">
                <a:solidFill>
                  <a:srgbClr val="C00000"/>
                </a:solidFill>
              </a:rPr>
              <a:t>10 gün içinde</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92500" lnSpcReduction="20000"/>
          </a:bodyPr>
          <a:lstStyle/>
          <a:p>
            <a:pPr algn="ctr">
              <a:buNone/>
            </a:pPr>
            <a:endParaRPr lang="tr-TR" sz="3000" dirty="0" smtClean="0">
              <a:latin typeface="Arial" pitchFamily="34" charset="0"/>
              <a:cs typeface="Arial" pitchFamily="34" charset="0"/>
            </a:endParaRPr>
          </a:p>
          <a:p>
            <a:pPr algn="ctr">
              <a:buNone/>
            </a:pPr>
            <a:r>
              <a:rPr lang="tr-TR" sz="3000" dirty="0" smtClean="0">
                <a:latin typeface="Arial" pitchFamily="34" charset="0"/>
                <a:cs typeface="Arial" pitchFamily="34" charset="0"/>
              </a:rPr>
              <a:t>Ateş Halsizlik</a:t>
            </a:r>
          </a:p>
          <a:p>
            <a:pPr algn="ctr">
              <a:buNone/>
            </a:pPr>
            <a:r>
              <a:rPr lang="tr-TR" sz="3000" dirty="0" smtClean="0">
                <a:latin typeface="Arial" pitchFamily="34" charset="0"/>
                <a:cs typeface="Arial" pitchFamily="34" charset="0"/>
              </a:rPr>
              <a:t>İştahsızlık </a:t>
            </a:r>
          </a:p>
          <a:p>
            <a:pPr algn="ctr">
              <a:buNone/>
            </a:pPr>
            <a:r>
              <a:rPr lang="tr-TR" sz="3000" dirty="0" smtClean="0">
                <a:latin typeface="Arial" pitchFamily="34" charset="0"/>
                <a:cs typeface="Arial" pitchFamily="34" charset="0"/>
              </a:rPr>
              <a:t>Karın ağrısı</a:t>
            </a:r>
          </a:p>
          <a:p>
            <a:pPr algn="ctr">
              <a:buNone/>
            </a:pPr>
            <a:r>
              <a:rPr lang="tr-TR" sz="3000" dirty="0" smtClean="0">
                <a:latin typeface="Arial" pitchFamily="34" charset="0"/>
                <a:cs typeface="Arial" pitchFamily="34" charset="0"/>
              </a:rPr>
              <a:t> Baş ağrısı</a:t>
            </a:r>
          </a:p>
          <a:p>
            <a:pPr algn="ctr">
              <a:buNone/>
            </a:pPr>
            <a:r>
              <a:rPr lang="tr-TR" sz="3000" dirty="0" smtClean="0">
                <a:latin typeface="Arial" pitchFamily="34" charset="0"/>
                <a:cs typeface="Arial" pitchFamily="34" charset="0"/>
              </a:rPr>
              <a:t> Bulantı </a:t>
            </a:r>
          </a:p>
          <a:p>
            <a:pPr algn="ctr">
              <a:buNone/>
            </a:pPr>
            <a:r>
              <a:rPr lang="tr-TR" sz="3000" dirty="0" smtClean="0">
                <a:latin typeface="Arial" pitchFamily="34" charset="0"/>
                <a:cs typeface="Arial" pitchFamily="34" charset="0"/>
              </a:rPr>
              <a:t>Kusma</a:t>
            </a:r>
          </a:p>
          <a:p>
            <a:pPr algn="ctr">
              <a:buNone/>
            </a:pPr>
            <a:r>
              <a:rPr lang="tr-TR" sz="3000" dirty="0" smtClean="0">
                <a:latin typeface="Arial" pitchFamily="34" charset="0"/>
                <a:cs typeface="Arial" pitchFamily="34" charset="0"/>
              </a:rPr>
              <a:t>İshal</a:t>
            </a:r>
          </a:p>
          <a:p>
            <a:pPr algn="ctr">
              <a:buNone/>
            </a:pPr>
            <a:r>
              <a:rPr lang="tr-TR" sz="3000" b="1" dirty="0" smtClean="0">
                <a:solidFill>
                  <a:srgbClr val="C00000"/>
                </a:solidFill>
                <a:latin typeface="Arial" pitchFamily="34" charset="0"/>
                <a:cs typeface="Arial" pitchFamily="34" charset="0"/>
              </a:rPr>
              <a:t>şikayetleri ortaya çıkarsa hemen bir sağlık kuruluşuna başvurulmalıdır.</a:t>
            </a:r>
            <a:endParaRPr lang="tr-TR" sz="3000" dirty="0" smtClean="0">
              <a:solidFill>
                <a:srgbClr val="C00000"/>
              </a:solidFill>
              <a:latin typeface="Arial" pitchFamily="34" charset="0"/>
              <a:cs typeface="Arial" pitchFamily="34" charset="0"/>
            </a:endParaRPr>
          </a:p>
          <a:p>
            <a:endParaRPr lang="tr-TR" dirty="0"/>
          </a:p>
        </p:txBody>
      </p:sp>
      <p:pic>
        <p:nvPicPr>
          <p:cNvPr id="4" name="image5.png"/>
          <p:cNvPicPr/>
          <p:nvPr/>
        </p:nvPicPr>
        <p:blipFill>
          <a:blip r:embed="rId2" cstate="print"/>
          <a:stretch>
            <a:fillRect/>
          </a:stretch>
        </p:blipFill>
        <p:spPr>
          <a:xfrm>
            <a:off x="1500166" y="1714488"/>
            <a:ext cx="448848" cy="1081018"/>
          </a:xfrm>
          <a:prstGeom prst="rect">
            <a:avLst/>
          </a:prstGeom>
        </p:spPr>
      </p:pic>
      <p:pic>
        <p:nvPicPr>
          <p:cNvPr id="5" name="image4.jpeg"/>
          <p:cNvPicPr/>
          <p:nvPr/>
        </p:nvPicPr>
        <p:blipFill>
          <a:blip r:embed="rId3" cstate="print"/>
          <a:stretch>
            <a:fillRect/>
          </a:stretch>
        </p:blipFill>
        <p:spPr>
          <a:xfrm>
            <a:off x="7884834" y="404664"/>
            <a:ext cx="1280160" cy="1195754"/>
          </a:xfrm>
          <a:prstGeom prst="rect">
            <a:avLst/>
          </a:prstGeom>
        </p:spPr>
      </p:pic>
      <p:pic>
        <p:nvPicPr>
          <p:cNvPr id="6" name="image1.png"/>
          <p:cNvPicPr/>
          <p:nvPr/>
        </p:nvPicPr>
        <p:blipFill>
          <a:blip r:embed="rId4" cstate="print"/>
          <a:stretch>
            <a:fillRect/>
          </a:stretch>
        </p:blipFill>
        <p:spPr>
          <a:xfrm>
            <a:off x="3857620" y="6000768"/>
            <a:ext cx="1389048" cy="685031"/>
          </a:xfrm>
          <a:prstGeom prst="rect">
            <a:avLst/>
          </a:prstGeom>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5030" y="1906680"/>
            <a:ext cx="274996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normAutofit fontScale="90000"/>
          </a:bodyPr>
          <a:lstStyle/>
          <a:p>
            <a:r>
              <a:rPr lang="tr-TR" b="1" dirty="0" smtClean="0"/>
              <a:t/>
            </a:r>
            <a:br>
              <a:rPr lang="tr-TR" b="1" dirty="0" smtClean="0"/>
            </a:br>
            <a:r>
              <a:rPr lang="tr-TR" b="1" dirty="0" smtClean="0">
                <a:solidFill>
                  <a:srgbClr val="C00000"/>
                </a:solidFill>
              </a:rPr>
              <a:t>KKKA’dan Nasıl </a:t>
            </a:r>
            <a:r>
              <a:rPr lang="tr-TR" b="1" dirty="0" err="1" smtClean="0">
                <a:solidFill>
                  <a:srgbClr val="C00000"/>
                </a:solidFill>
              </a:rPr>
              <a:t>Korunulur</a:t>
            </a:r>
            <a:r>
              <a:rPr lang="tr-TR" b="1" dirty="0" smtClean="0">
                <a:solidFill>
                  <a:srgbClr val="C00000"/>
                </a:solidFill>
              </a:rPr>
              <a:t>?</a:t>
            </a:r>
            <a:r>
              <a:rPr lang="tr-TR" b="1" dirty="0" smtClean="0"/>
              <a:t/>
            </a:r>
            <a:br>
              <a:rPr lang="tr-TR" b="1" dirty="0" smtClean="0"/>
            </a:br>
            <a:endParaRPr lang="tr-TR" dirty="0"/>
          </a:p>
        </p:txBody>
      </p:sp>
      <p:sp>
        <p:nvSpPr>
          <p:cNvPr id="3" name="2 İçerik Yer Tutucusu"/>
          <p:cNvSpPr>
            <a:spLocks noGrp="1"/>
          </p:cNvSpPr>
          <p:nvPr>
            <p:ph idx="1"/>
          </p:nvPr>
        </p:nvSpPr>
        <p:spPr>
          <a:xfrm>
            <a:off x="457200" y="1214422"/>
            <a:ext cx="8229600" cy="5286412"/>
          </a:xfrm>
        </p:spPr>
        <p:txBody>
          <a:bodyPr>
            <a:noAutofit/>
          </a:bodyPr>
          <a:lstStyle/>
          <a:p>
            <a:pPr lvl="0"/>
            <a:r>
              <a:rPr lang="tr-TR" sz="2800" dirty="0" smtClean="0">
                <a:latin typeface="Arial" pitchFamily="34" charset="0"/>
                <a:cs typeface="Arial" pitchFamily="34" charset="0"/>
              </a:rPr>
              <a:t>Hastalık, hayvanlarda belirti göstermeden seyrettiğinden hayvanlar sağlıklı görünse bile hastalığı bulaştırabilirler. Bu sebeple hastalığın sık olarak görüldüğü bölgelerde bulunan hayvanların kan ve idrar gibi vücut sıvılarına çıplak el ile temas edilmemelidir.</a:t>
            </a:r>
          </a:p>
          <a:p>
            <a:r>
              <a:rPr lang="tr-TR" sz="2800" dirty="0" smtClean="0">
                <a:latin typeface="Arial" pitchFamily="34" charset="0"/>
                <a:cs typeface="Arial" pitchFamily="34" charset="0"/>
              </a:rPr>
              <a:t>Hastalığa yakalanan kişilerin kan, vücut sıvıları ve çıkartılarıyla hastalık bulaşabildiğinden, hasta ile temas eden kişiler gerekli korunma önlemlerini (eldiven, önlük, maske vb.) almalıdır. </a:t>
            </a:r>
          </a:p>
          <a:p>
            <a:pPr lvl="0"/>
            <a:endParaRPr lang="tr-TR" sz="2400" dirty="0" smtClean="0">
              <a:latin typeface="Arial" pitchFamily="34" charset="0"/>
              <a:cs typeface="Arial" pitchFamily="34" charset="0"/>
            </a:endParaRPr>
          </a:p>
          <a:p>
            <a:endParaRPr lang="tr-TR" sz="2400" dirty="0"/>
          </a:p>
        </p:txBody>
      </p:sp>
      <p:pic>
        <p:nvPicPr>
          <p:cNvPr id="4" name="image1.png"/>
          <p:cNvPicPr/>
          <p:nvPr/>
        </p:nvPicPr>
        <p:blipFill>
          <a:blip r:embed="rId2"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b="1" dirty="0" smtClean="0">
                <a:solidFill>
                  <a:srgbClr val="C00000"/>
                </a:solidFill>
              </a:rPr>
              <a:t/>
            </a:r>
            <a:br>
              <a:rPr lang="tr-TR" sz="4000" b="1" dirty="0" smtClean="0">
                <a:solidFill>
                  <a:srgbClr val="C00000"/>
                </a:solidFill>
              </a:rPr>
            </a:br>
            <a:r>
              <a:rPr lang="tr-TR" sz="4000" b="1" dirty="0" smtClean="0">
                <a:solidFill>
                  <a:srgbClr val="C00000"/>
                </a:solidFill>
              </a:rPr>
              <a:t>Kırım Kongo Kanamalı Ateşi</a:t>
            </a:r>
            <a:br>
              <a:rPr lang="tr-TR" sz="4000" b="1" dirty="0" smtClean="0">
                <a:solidFill>
                  <a:srgbClr val="C00000"/>
                </a:solidFill>
              </a:rPr>
            </a:br>
            <a:r>
              <a:rPr lang="tr-TR" sz="4000" b="1" dirty="0" smtClean="0">
                <a:solidFill>
                  <a:srgbClr val="C00000"/>
                </a:solidFill>
              </a:rPr>
              <a:t>(KKKA) Nedir?</a:t>
            </a:r>
            <a:r>
              <a:rPr lang="tr-TR" dirty="0" smtClean="0"/>
              <a:t/>
            </a:r>
            <a:br>
              <a:rPr lang="tr-TR" dirty="0" smtClean="0"/>
            </a:br>
            <a:endParaRPr lang="tr-TR" dirty="0"/>
          </a:p>
        </p:txBody>
      </p:sp>
      <p:sp>
        <p:nvSpPr>
          <p:cNvPr id="3" name="2 İçerik Yer Tutucusu"/>
          <p:cNvSpPr>
            <a:spLocks noGrp="1"/>
          </p:cNvSpPr>
          <p:nvPr>
            <p:ph idx="1"/>
          </p:nvPr>
        </p:nvSpPr>
        <p:spPr/>
        <p:txBody>
          <a:bodyPr/>
          <a:lstStyle/>
          <a:p>
            <a:pPr lvl="0"/>
            <a:r>
              <a:rPr lang="tr-TR" sz="2800" dirty="0" smtClean="0">
                <a:latin typeface="Arial" pitchFamily="34" charset="0"/>
                <a:cs typeface="Arial" pitchFamily="34" charset="0"/>
              </a:rPr>
              <a:t>Kırım-Kongo Kanamalı Ateşi (KKKA), çoğunlukla keneler aracılığıyla hayvanlardan insanlara bulaştırılan mikrobik bir hastalıktır.</a:t>
            </a:r>
          </a:p>
          <a:p>
            <a:pPr lvl="0">
              <a:buNone/>
            </a:pPr>
            <a:endParaRPr lang="tr-TR" sz="2800" dirty="0" smtClean="0">
              <a:latin typeface="Arial" pitchFamily="34" charset="0"/>
              <a:cs typeface="Arial" pitchFamily="34" charset="0"/>
            </a:endParaRPr>
          </a:p>
          <a:p>
            <a:pPr lvl="0"/>
            <a:r>
              <a:rPr lang="tr-TR" sz="2800" dirty="0" smtClean="0">
                <a:latin typeface="Arial" pitchFamily="34" charset="0"/>
                <a:cs typeface="Arial" pitchFamily="34" charset="0"/>
              </a:rPr>
              <a:t>Ancak, hastalık hayvanlarda belirtisiz seyrederken insanlarda öldürücü olabilmektedir.</a:t>
            </a:r>
          </a:p>
          <a:p>
            <a:pPr>
              <a:buNone/>
            </a:pPr>
            <a:endParaRPr lang="tr-TR" dirty="0"/>
          </a:p>
        </p:txBody>
      </p:sp>
      <p:pic>
        <p:nvPicPr>
          <p:cNvPr id="4" name="image1.png"/>
          <p:cNvPicPr/>
          <p:nvPr/>
        </p:nvPicPr>
        <p:blipFill>
          <a:blip r:embed="rId2" cstate="print"/>
          <a:stretch>
            <a:fillRect/>
          </a:stretch>
        </p:blipFill>
        <p:spPr>
          <a:xfrm>
            <a:off x="3929058" y="5715016"/>
            <a:ext cx="1389048" cy="82790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463" y="332656"/>
            <a:ext cx="8771025"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096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rPr>
              <a:t>KKKA’dan Nasıl </a:t>
            </a:r>
            <a:r>
              <a:rPr lang="tr-TR" b="1" dirty="0" err="1" smtClean="0">
                <a:solidFill>
                  <a:srgbClr val="C00000"/>
                </a:solidFill>
              </a:rPr>
              <a:t>Korunulur</a:t>
            </a:r>
            <a:r>
              <a:rPr lang="tr-TR" b="1" dirty="0" smtClean="0">
                <a:solidFill>
                  <a:srgbClr val="C00000"/>
                </a:solidFill>
              </a:rPr>
              <a:t>?</a:t>
            </a:r>
            <a:endParaRPr lang="tr-TR" dirty="0"/>
          </a:p>
        </p:txBody>
      </p:sp>
      <p:sp>
        <p:nvSpPr>
          <p:cNvPr id="3" name="2 İçerik Yer Tutucusu"/>
          <p:cNvSpPr>
            <a:spLocks noGrp="1"/>
          </p:cNvSpPr>
          <p:nvPr>
            <p:ph idx="1"/>
          </p:nvPr>
        </p:nvSpPr>
        <p:spPr/>
        <p:txBody>
          <a:bodyPr>
            <a:normAutofit/>
          </a:bodyPr>
          <a:lstStyle/>
          <a:p>
            <a:pPr lvl="0"/>
            <a:r>
              <a:rPr lang="tr-TR" dirty="0" smtClean="0">
                <a:latin typeface="Arial" pitchFamily="34" charset="0"/>
                <a:cs typeface="Arial" pitchFamily="34" charset="0"/>
              </a:rPr>
              <a:t>Hasta insan ve hayvanların kan, vücut sıvıları ile doğrudan temas eden kişiler ise kendilerini 2 hafta süreyle takip etmelidir. </a:t>
            </a:r>
          </a:p>
          <a:p>
            <a:pPr lvl="0"/>
            <a:r>
              <a:rPr lang="tr-TR" dirty="0" smtClean="0">
                <a:latin typeface="Arial" pitchFamily="34" charset="0"/>
                <a:cs typeface="Arial" pitchFamily="34" charset="0"/>
              </a:rPr>
              <a:t>Halsizlik, iştahsızlık, ateş, kas ağrısı, baş ağrısı, bulantı, kusma veya ishal gibi belirtilerin görülmesi halinde derhal en yakın sağlık kuruluşuna müracaat etmelidirler.</a:t>
            </a:r>
          </a:p>
          <a:p>
            <a:endParaRPr lang="tr-TR" dirty="0"/>
          </a:p>
        </p:txBody>
      </p:sp>
      <p:pic>
        <p:nvPicPr>
          <p:cNvPr id="4" name="image1.png"/>
          <p:cNvPicPr/>
          <p:nvPr/>
        </p:nvPicPr>
        <p:blipFill>
          <a:blip r:embed="rId2"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rPr>
              <a:t>KKKA’dan Nasıl </a:t>
            </a:r>
            <a:r>
              <a:rPr lang="tr-TR" b="1" dirty="0" err="1" smtClean="0">
                <a:solidFill>
                  <a:srgbClr val="C00000"/>
                </a:solidFill>
              </a:rPr>
              <a:t>Korunulur</a:t>
            </a:r>
            <a:r>
              <a:rPr lang="tr-TR" b="1" dirty="0" smtClean="0">
                <a:solidFill>
                  <a:srgbClr val="C00000"/>
                </a:solidFill>
              </a:rPr>
              <a:t>?</a:t>
            </a:r>
            <a:endParaRPr lang="tr-TR" b="1" dirty="0">
              <a:solidFill>
                <a:srgbClr val="C00000"/>
              </a:solidFill>
            </a:endParaRPr>
          </a:p>
        </p:txBody>
      </p:sp>
      <p:sp>
        <p:nvSpPr>
          <p:cNvPr id="3" name="2 İçerik Yer Tutucusu"/>
          <p:cNvSpPr>
            <a:spLocks noGrp="1"/>
          </p:cNvSpPr>
          <p:nvPr>
            <p:ph idx="1"/>
          </p:nvPr>
        </p:nvSpPr>
        <p:spPr/>
        <p:txBody>
          <a:bodyPr/>
          <a:lstStyle/>
          <a:p>
            <a:pPr lvl="1">
              <a:buFont typeface="Arial" pitchFamily="34" charset="0"/>
              <a:buChar char="•"/>
            </a:pPr>
            <a:r>
              <a:rPr lang="tr-TR" dirty="0" smtClean="0"/>
              <a:t>Hastalığın kontrolünde özellikle çiftlik hayvanlarında kene mücadelesi önemli olduğundan hayvanlar, Tarım teşkilatının önerileri ve yardımları doğrultusunda kene ilaçları ile düzenli bir şekilde ilaçlanmalıdır. Kene mücadelesinde geniş çevre ilaçlamaları önerilmemektedir.</a:t>
            </a:r>
            <a:endParaRPr lang="tr-TR" sz="1050" dirty="0" smtClean="0"/>
          </a:p>
          <a:p>
            <a:pPr lvl="1">
              <a:buFont typeface="Arial" pitchFamily="34" charset="0"/>
              <a:buChar char="•"/>
            </a:pPr>
            <a:r>
              <a:rPr lang="tr-TR" dirty="0" smtClean="0"/>
              <a:t>Kenelerin birçok çeşidi vardır. Ancak hangi kenenin hastalık yapıp yapmadığı anlaşılamayacağından tüm kenelere karşı aynı önlemler alınmalıdır.</a:t>
            </a:r>
            <a:endParaRPr lang="tr-TR" sz="1050" dirty="0"/>
          </a:p>
        </p:txBody>
      </p:sp>
      <p:pic>
        <p:nvPicPr>
          <p:cNvPr id="4" name="image1.png"/>
          <p:cNvPicPr/>
          <p:nvPr/>
        </p:nvPicPr>
        <p:blipFill>
          <a:blip r:embed="rId2"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png"/>
          <p:cNvPicPr/>
          <p:nvPr/>
        </p:nvPicPr>
        <p:blipFill>
          <a:blip r:embed="rId2" cstate="print"/>
          <a:stretch>
            <a:fillRect/>
          </a:stretch>
        </p:blipFill>
        <p:spPr>
          <a:xfrm>
            <a:off x="3857620" y="6000768"/>
            <a:ext cx="1389048" cy="685031"/>
          </a:xfrm>
          <a:prstGeom prst="rect">
            <a:avLst/>
          </a:prstGeom>
        </p:spPr>
      </p:pic>
      <p:sp>
        <p:nvSpPr>
          <p:cNvPr id="2" name="1 Başlık"/>
          <p:cNvSpPr>
            <a:spLocks noGrp="1"/>
          </p:cNvSpPr>
          <p:nvPr>
            <p:ph type="title"/>
          </p:nvPr>
        </p:nvSpPr>
        <p:spPr>
          <a:xfrm>
            <a:off x="437344" y="188640"/>
            <a:ext cx="8229600" cy="1143000"/>
          </a:xfrm>
        </p:spPr>
        <p:txBody>
          <a:bodyPr>
            <a:normAutofit fontScale="90000"/>
          </a:bodyPr>
          <a:lstStyle/>
          <a:p>
            <a:r>
              <a:rPr lang="tr-TR" b="1" dirty="0" smtClean="0"/>
              <a:t/>
            </a:r>
            <a:br>
              <a:rPr lang="tr-TR" b="1" dirty="0" smtClean="0"/>
            </a:br>
            <a:r>
              <a:rPr lang="tr-TR" b="1" dirty="0" smtClean="0">
                <a:solidFill>
                  <a:srgbClr val="C00000"/>
                </a:solidFill>
              </a:rPr>
              <a:t>Yapılmaması Gerekenler!</a:t>
            </a:r>
            <a:br>
              <a:rPr lang="tr-TR" b="1" dirty="0" smtClean="0">
                <a:solidFill>
                  <a:srgbClr val="C00000"/>
                </a:solidFill>
              </a:rPr>
            </a:br>
            <a:endParaRPr lang="tr-TR" dirty="0">
              <a:solidFill>
                <a:srgbClr val="C00000"/>
              </a:solidFill>
            </a:endParaRPr>
          </a:p>
        </p:txBody>
      </p:sp>
      <p:sp>
        <p:nvSpPr>
          <p:cNvPr id="3" name="2 İçerik Yer Tutucusu"/>
          <p:cNvSpPr>
            <a:spLocks noGrp="1"/>
          </p:cNvSpPr>
          <p:nvPr>
            <p:ph idx="1"/>
          </p:nvPr>
        </p:nvSpPr>
        <p:spPr>
          <a:xfrm>
            <a:off x="457200" y="1428736"/>
            <a:ext cx="8229600" cy="5000660"/>
          </a:xfrm>
        </p:spPr>
        <p:txBody>
          <a:bodyPr/>
          <a:lstStyle/>
          <a:p>
            <a:pPr hangingPunct="0">
              <a:defRPr sz="3200">
                <a:solidFill>
                  <a:srgbClr val="FF3333"/>
                </a:solidFill>
              </a:defRPr>
            </a:pPr>
            <a:r>
              <a:rPr lang="tr-TR" sz="2400" dirty="0" smtClean="0">
                <a:latin typeface="Arial" pitchFamily="34" charset="0"/>
                <a:cs typeface="Arial" pitchFamily="34" charset="0"/>
              </a:rPr>
              <a:t>Vücuda tutunmuş olan keneyi patlatmayın, ezmeyin, üzerine herhangi bir kimyasal madde (alkol, deterjan, sıvı sabun, gaz yağı, kolonya) kesinlikle dökmeyin ve üzerine sigara bastırmayın. Bu uygulamalar </a:t>
            </a:r>
            <a:r>
              <a:rPr lang="tr-TR" sz="2400" dirty="0" smtClean="0">
                <a:latin typeface="Arial" pitchFamily="34" charset="0"/>
                <a:ea typeface="Microsoft YaHei" pitchFamily="2"/>
                <a:cs typeface="Arial" pitchFamily="34" charset="0"/>
              </a:rPr>
              <a:t>kenenin </a:t>
            </a:r>
            <a:r>
              <a:rPr lang="tr-TR" sz="2400" dirty="0">
                <a:latin typeface="Arial" pitchFamily="34" charset="0"/>
                <a:ea typeface="Microsoft YaHei" pitchFamily="2"/>
                <a:cs typeface="Arial" pitchFamily="34" charset="0"/>
              </a:rPr>
              <a:t>kusmasına (</a:t>
            </a:r>
            <a:r>
              <a:rPr lang="tr-TR" sz="2400" dirty="0" err="1">
                <a:latin typeface="Arial" pitchFamily="34" charset="0"/>
                <a:ea typeface="Microsoft YaHei" pitchFamily="2"/>
                <a:cs typeface="Arial" pitchFamily="34" charset="0"/>
              </a:rPr>
              <a:t>sekresyonlarını</a:t>
            </a:r>
            <a:r>
              <a:rPr lang="tr-TR" sz="2400" dirty="0">
                <a:latin typeface="Arial" pitchFamily="34" charset="0"/>
                <a:ea typeface="Microsoft YaHei" pitchFamily="2"/>
                <a:cs typeface="Arial" pitchFamily="34" charset="0"/>
              </a:rPr>
              <a:t> deri </a:t>
            </a:r>
            <a:r>
              <a:rPr lang="tr-TR" sz="2400" dirty="0" smtClean="0">
                <a:latin typeface="Arial" pitchFamily="34" charset="0"/>
                <a:ea typeface="Microsoft YaHei" pitchFamily="2"/>
                <a:cs typeface="Arial" pitchFamily="34" charset="0"/>
              </a:rPr>
              <a:t>içine boşaltmasına</a:t>
            </a:r>
            <a:r>
              <a:rPr lang="tr-TR" sz="2400" dirty="0">
                <a:latin typeface="Arial" pitchFamily="34" charset="0"/>
                <a:ea typeface="Microsoft YaHei" pitchFamily="2"/>
                <a:cs typeface="Arial" pitchFamily="34" charset="0"/>
              </a:rPr>
              <a:t>) neden olur. Bu da </a:t>
            </a:r>
            <a:r>
              <a:rPr lang="tr-TR" sz="2400" dirty="0" smtClean="0">
                <a:latin typeface="Arial" pitchFamily="34" charset="0"/>
                <a:ea typeface="Microsoft YaHei" pitchFamily="2"/>
                <a:cs typeface="Arial" pitchFamily="34" charset="0"/>
              </a:rPr>
              <a:t>enfeksiyon riskini </a:t>
            </a:r>
            <a:r>
              <a:rPr lang="tr-TR" sz="2400" dirty="0">
                <a:latin typeface="Arial" pitchFamily="34" charset="0"/>
                <a:ea typeface="Microsoft YaHei" pitchFamily="2"/>
                <a:cs typeface="Arial" pitchFamily="34" charset="0"/>
              </a:rPr>
              <a:t>arttırır.</a:t>
            </a:r>
          </a:p>
          <a:p>
            <a:pPr lvl="0"/>
            <a:endParaRPr lang="tr-TR" dirty="0" smtClean="0">
              <a:latin typeface="Arial" pitchFamily="34" charset="0"/>
              <a:cs typeface="Arial" pitchFamily="34" charset="0"/>
            </a:endParaRPr>
          </a:p>
          <a:p>
            <a:endParaRPr lang="tr-TR" dirty="0">
              <a:latin typeface="Arial" pitchFamily="34" charset="0"/>
              <a:cs typeface="Arial" pitchFamily="34" charset="0"/>
            </a:endParaRPr>
          </a:p>
        </p:txBody>
      </p:sp>
      <p:pic>
        <p:nvPicPr>
          <p:cNvPr id="4" name="image6.jpeg"/>
          <p:cNvPicPr/>
          <p:nvPr/>
        </p:nvPicPr>
        <p:blipFill>
          <a:blip r:embed="rId3" cstate="print"/>
          <a:stretch>
            <a:fillRect/>
          </a:stretch>
        </p:blipFill>
        <p:spPr>
          <a:xfrm>
            <a:off x="251520" y="4120588"/>
            <a:ext cx="2786082" cy="2209727"/>
          </a:xfrm>
          <a:prstGeom prst="rect">
            <a:avLst/>
          </a:prstGeom>
        </p:spPr>
      </p:pic>
      <p:pic>
        <p:nvPicPr>
          <p:cNvPr id="5" name="image7.jpeg"/>
          <p:cNvPicPr/>
          <p:nvPr/>
        </p:nvPicPr>
        <p:blipFill>
          <a:blip r:embed="rId4" cstate="print"/>
          <a:stretch>
            <a:fillRect/>
          </a:stretch>
        </p:blipFill>
        <p:spPr>
          <a:xfrm>
            <a:off x="6156176" y="4120588"/>
            <a:ext cx="2832004" cy="2222695"/>
          </a:xfrm>
          <a:prstGeom prst="rect">
            <a:avLst/>
          </a:prstGeom>
        </p:spPr>
      </p:pic>
      <p:cxnSp>
        <p:nvCxnSpPr>
          <p:cNvPr id="11" name="Düz Bağlayıcı 10"/>
          <p:cNvCxnSpPr/>
          <p:nvPr/>
        </p:nvCxnSpPr>
        <p:spPr>
          <a:xfrm>
            <a:off x="0" y="3933056"/>
            <a:ext cx="3203848" cy="2520280"/>
          </a:xfrm>
          <a:prstGeom prst="line">
            <a:avLst/>
          </a:prstGeom>
          <a:ln w="793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5970254" y="3971795"/>
            <a:ext cx="3203848" cy="2520280"/>
          </a:xfrm>
          <a:prstGeom prst="line">
            <a:avLst/>
          </a:prstGeom>
          <a:ln w="793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flipH="1">
            <a:off x="0" y="3971795"/>
            <a:ext cx="3203848" cy="2557741"/>
          </a:xfrm>
          <a:prstGeom prst="line">
            <a:avLst/>
          </a:prstGeom>
          <a:ln w="793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flipH="1">
            <a:off x="5970254" y="3971795"/>
            <a:ext cx="3173746" cy="2461692"/>
          </a:xfrm>
          <a:prstGeom prst="line">
            <a:avLst/>
          </a:prstGeom>
          <a:ln w="793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C00000"/>
                </a:solidFill>
              </a:rPr>
              <a:t>Kırım Kongo Kanamalı Ateşinin Aşısı</a:t>
            </a:r>
            <a:r>
              <a:rPr lang="tr-TR" dirty="0" smtClean="0">
                <a:solidFill>
                  <a:srgbClr val="C00000"/>
                </a:solidFill>
              </a:rPr>
              <a:t/>
            </a:r>
            <a:br>
              <a:rPr lang="tr-TR" dirty="0" smtClean="0">
                <a:solidFill>
                  <a:srgbClr val="C00000"/>
                </a:solidFill>
              </a:rPr>
            </a:br>
            <a:r>
              <a:rPr lang="tr-TR" b="1" dirty="0" smtClean="0">
                <a:solidFill>
                  <a:srgbClr val="C00000"/>
                </a:solidFill>
              </a:rPr>
              <a:t>Var mıdır?</a:t>
            </a:r>
            <a:endParaRPr lang="tr-TR" dirty="0">
              <a:solidFill>
                <a:srgbClr val="C00000"/>
              </a:solidFill>
            </a:endParaRPr>
          </a:p>
        </p:txBody>
      </p:sp>
      <p:sp>
        <p:nvSpPr>
          <p:cNvPr id="3" name="2 İçerik Yer Tutucusu"/>
          <p:cNvSpPr>
            <a:spLocks noGrp="1"/>
          </p:cNvSpPr>
          <p:nvPr>
            <p:ph idx="1"/>
          </p:nvPr>
        </p:nvSpPr>
        <p:spPr>
          <a:xfrm>
            <a:off x="457200" y="1600200"/>
            <a:ext cx="8229600" cy="4757758"/>
          </a:xfrm>
        </p:spPr>
        <p:txBody>
          <a:bodyPr>
            <a:normAutofit/>
          </a:bodyPr>
          <a:lstStyle/>
          <a:p>
            <a:pPr lvl="1">
              <a:buFont typeface="Arial" pitchFamily="34" charset="0"/>
              <a:buChar char="•"/>
            </a:pPr>
            <a:r>
              <a:rPr lang="tr-TR" dirty="0" smtClean="0">
                <a:latin typeface="Arial" pitchFamily="34" charset="0"/>
                <a:cs typeface="Arial" pitchFamily="34" charset="0"/>
              </a:rPr>
              <a:t>Bu	gün	için	etkinliği	kanıtlanmış	ve	kabul görmüş uygulanabilir bir aşısı bulunmamaktadır.</a:t>
            </a:r>
          </a:p>
          <a:p>
            <a:pPr lvl="1">
              <a:buFont typeface="Arial" pitchFamily="34" charset="0"/>
              <a:buChar char="•"/>
            </a:pPr>
            <a:r>
              <a:rPr lang="tr-TR" dirty="0" smtClean="0">
                <a:latin typeface="Arial" pitchFamily="34" charset="0"/>
                <a:cs typeface="Arial" pitchFamily="34" charset="0"/>
              </a:rPr>
              <a:t>Ancak	aşı	geliştirme	çalışmaları	yoğun	bir şekilde devam etmektedir.</a:t>
            </a:r>
            <a:endParaRPr lang="tr-TR" dirty="0">
              <a:latin typeface="Arial" pitchFamily="34" charset="0"/>
              <a:cs typeface="Arial" pitchFamily="34" charset="0"/>
            </a:endParaRPr>
          </a:p>
        </p:txBody>
      </p:sp>
      <p:pic>
        <p:nvPicPr>
          <p:cNvPr id="4" name="image8.jpeg"/>
          <p:cNvPicPr/>
          <p:nvPr/>
        </p:nvPicPr>
        <p:blipFill>
          <a:blip r:embed="rId2" cstate="print"/>
          <a:stretch>
            <a:fillRect/>
          </a:stretch>
        </p:blipFill>
        <p:spPr>
          <a:xfrm>
            <a:off x="4572000" y="4000504"/>
            <a:ext cx="4076201" cy="2333148"/>
          </a:xfrm>
          <a:prstGeom prst="rect">
            <a:avLst/>
          </a:prstGeom>
        </p:spPr>
      </p:pic>
      <p:pic>
        <p:nvPicPr>
          <p:cNvPr id="5" name="image1.png"/>
          <p:cNvPicPr/>
          <p:nvPr/>
        </p:nvPicPr>
        <p:blipFill>
          <a:blip r:embed="rId3" cstate="print"/>
          <a:stretch>
            <a:fillRect/>
          </a:stretch>
        </p:blipFill>
        <p:spPr>
          <a:xfrm>
            <a:off x="3286116" y="6000768"/>
            <a:ext cx="1389048" cy="68503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solidFill>
                  <a:srgbClr val="C00000"/>
                </a:solidFill>
              </a:rPr>
              <a:t>Kırım-Kongo Kanamalı Ateşinin</a:t>
            </a:r>
            <a:br>
              <a:rPr lang="tr-TR" b="1" dirty="0" smtClean="0">
                <a:solidFill>
                  <a:srgbClr val="C00000"/>
                </a:solidFill>
              </a:rPr>
            </a:br>
            <a:r>
              <a:rPr lang="tr-TR" b="1" dirty="0" smtClean="0">
                <a:solidFill>
                  <a:srgbClr val="C00000"/>
                </a:solidFill>
              </a:rPr>
              <a:t>Tedavisi Var mıdır?</a:t>
            </a:r>
            <a:r>
              <a:rPr lang="tr-TR" dirty="0" smtClean="0"/>
              <a:t/>
            </a:r>
            <a:br>
              <a:rPr lang="tr-TR" dirty="0" smtClean="0"/>
            </a:br>
            <a:endParaRPr lang="tr-TR" dirty="0"/>
          </a:p>
        </p:txBody>
      </p:sp>
      <p:sp>
        <p:nvSpPr>
          <p:cNvPr id="3" name="2 İçerik Yer Tutucusu"/>
          <p:cNvSpPr>
            <a:spLocks noGrp="1"/>
          </p:cNvSpPr>
          <p:nvPr>
            <p:ph idx="1"/>
          </p:nvPr>
        </p:nvSpPr>
        <p:spPr/>
        <p:txBody>
          <a:bodyPr/>
          <a:lstStyle/>
          <a:p>
            <a:pPr lvl="0"/>
            <a:r>
              <a:rPr lang="tr-TR" dirty="0" smtClean="0"/>
              <a:t>Maalesef bugün için hastalığın kesin bir tedavisi bulunmamaktadır.</a:t>
            </a:r>
          </a:p>
          <a:p>
            <a:pPr lvl="0"/>
            <a:endParaRPr lang="tr-TR" dirty="0" smtClean="0"/>
          </a:p>
          <a:p>
            <a:pPr lvl="0"/>
            <a:endParaRPr lang="tr-TR" dirty="0" smtClean="0"/>
          </a:p>
          <a:p>
            <a:pPr lvl="0"/>
            <a:endParaRPr lang="tr-TR" dirty="0" smtClean="0"/>
          </a:p>
          <a:p>
            <a:pPr lvl="0"/>
            <a:endParaRPr lang="tr-TR" dirty="0" smtClean="0"/>
          </a:p>
          <a:p>
            <a:r>
              <a:rPr lang="tr-TR" dirty="0" smtClean="0"/>
              <a:t>Tedavi, hastaya verilen destek tedavi ile sağlanmaktadır.</a:t>
            </a:r>
          </a:p>
          <a:p>
            <a:pPr lvl="0">
              <a:buNone/>
            </a:pPr>
            <a:endParaRPr lang="tr-TR" dirty="0" smtClean="0"/>
          </a:p>
          <a:p>
            <a:pPr lvl="0">
              <a:buNone/>
            </a:pPr>
            <a:endParaRPr lang="tr-TR" dirty="0"/>
          </a:p>
        </p:txBody>
      </p:sp>
      <p:pic>
        <p:nvPicPr>
          <p:cNvPr id="4" name="image9.png"/>
          <p:cNvPicPr/>
          <p:nvPr/>
        </p:nvPicPr>
        <p:blipFill>
          <a:blip r:embed="rId2" cstate="print"/>
          <a:stretch>
            <a:fillRect/>
          </a:stretch>
        </p:blipFill>
        <p:spPr>
          <a:xfrm>
            <a:off x="3428992" y="2714620"/>
            <a:ext cx="2321169" cy="2124221"/>
          </a:xfrm>
          <a:prstGeom prst="rect">
            <a:avLst/>
          </a:prstGeom>
        </p:spPr>
      </p:pic>
      <p:pic>
        <p:nvPicPr>
          <p:cNvPr id="5" name="image1.png"/>
          <p:cNvPicPr/>
          <p:nvPr/>
        </p:nvPicPr>
        <p:blipFill>
          <a:blip r:embed="rId3"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b="1" dirty="0" smtClean="0">
                <a:solidFill>
                  <a:srgbClr val="C00000"/>
                </a:solidFill>
              </a:rPr>
              <a:t>SONUÇ</a:t>
            </a:r>
            <a:endParaRPr lang="tr-TR" b="1" dirty="0">
              <a:solidFill>
                <a:srgbClr val="C00000"/>
              </a:solidFill>
            </a:endParaRPr>
          </a:p>
        </p:txBody>
      </p:sp>
      <p:sp>
        <p:nvSpPr>
          <p:cNvPr id="3" name="2 İçerik Yer Tutucusu"/>
          <p:cNvSpPr>
            <a:spLocks noGrp="1"/>
          </p:cNvSpPr>
          <p:nvPr>
            <p:ph idx="1"/>
          </p:nvPr>
        </p:nvSpPr>
        <p:spPr/>
        <p:txBody>
          <a:bodyPr>
            <a:noAutofit/>
          </a:bodyPr>
          <a:lstStyle/>
          <a:p>
            <a:pPr lvl="0"/>
            <a:r>
              <a:rPr lang="tr-TR" sz="2400" dirty="0" smtClean="0">
                <a:latin typeface="Arial" pitchFamily="34" charset="0"/>
                <a:cs typeface="Arial" pitchFamily="34" charset="0"/>
              </a:rPr>
              <a:t>KKKA bulaşıcı bir hastalıktır.</a:t>
            </a:r>
          </a:p>
          <a:p>
            <a:pPr lvl="0"/>
            <a:r>
              <a:rPr lang="tr-TR" sz="2400" dirty="0" smtClean="0">
                <a:latin typeface="Arial" pitchFamily="34" charset="0"/>
                <a:cs typeface="Arial" pitchFamily="34" charset="0"/>
              </a:rPr>
              <a:t>KKKA insanlara genellikle mikrop taşıyan kenelerin tutunmasıyla bulaşır.</a:t>
            </a:r>
          </a:p>
          <a:p>
            <a:pPr lvl="0"/>
            <a:r>
              <a:rPr lang="tr-TR" sz="2400" dirty="0" smtClean="0">
                <a:latin typeface="Arial" pitchFamily="34" charset="0"/>
                <a:cs typeface="Arial" pitchFamily="34" charset="0"/>
              </a:rPr>
              <a:t>KKKA’da etkene spesifik bir tedavi bulunmamakta tedavinin esasını destek tedavisi oluşturmaktadır.</a:t>
            </a:r>
          </a:p>
          <a:p>
            <a:pPr lvl="0"/>
            <a:r>
              <a:rPr lang="tr-TR" sz="2400" dirty="0" smtClean="0">
                <a:latin typeface="Arial" pitchFamily="34" charset="0"/>
                <a:cs typeface="Arial" pitchFamily="34" charset="0"/>
              </a:rPr>
              <a:t>Hastalık bulguları olması durumunda en yakın sağlık kuruluşuna başvurmak gerekir.</a:t>
            </a:r>
          </a:p>
          <a:p>
            <a:pPr lvl="0"/>
            <a:r>
              <a:rPr lang="tr-TR" sz="2400" dirty="0" smtClean="0">
                <a:latin typeface="Arial" pitchFamily="34" charset="0"/>
                <a:cs typeface="Arial" pitchFamily="34" charset="0"/>
              </a:rPr>
              <a:t>Bu gün için etkinliği kanıtlanmış uygulanabilir bir aşısı yoktur.</a:t>
            </a:r>
          </a:p>
          <a:p>
            <a:pPr lvl="0"/>
            <a:r>
              <a:rPr lang="tr-TR" sz="2400" dirty="0" err="1" smtClean="0">
                <a:latin typeface="Arial" pitchFamily="34" charset="0"/>
                <a:cs typeface="Arial" pitchFamily="34" charset="0"/>
              </a:rPr>
              <a:t>KKKA’ya</a:t>
            </a:r>
            <a:r>
              <a:rPr lang="tr-TR" sz="2400" dirty="0" smtClean="0">
                <a:latin typeface="Arial" pitchFamily="34" charset="0"/>
                <a:cs typeface="Arial" pitchFamily="34" charset="0"/>
              </a:rPr>
              <a:t> yakalanmamak için kişisel korunma önlemlerinin alınması büyük önem taşır.</a:t>
            </a:r>
            <a:endParaRPr lang="tr-TR" sz="2400" dirty="0">
              <a:latin typeface="Arial" pitchFamily="34" charset="0"/>
              <a:cs typeface="Arial" pitchFamily="34" charset="0"/>
            </a:endParaRPr>
          </a:p>
        </p:txBody>
      </p:sp>
      <p:pic>
        <p:nvPicPr>
          <p:cNvPr id="4" name="image1.png"/>
          <p:cNvPicPr/>
          <p:nvPr/>
        </p:nvPicPr>
        <p:blipFill>
          <a:blip r:embed="rId2"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image10.jpeg"/>
          <p:cNvPicPr>
            <a:picLocks noGrp="1"/>
          </p:cNvPicPr>
          <p:nvPr>
            <p:ph idx="1"/>
          </p:nvPr>
        </p:nvPicPr>
        <p:blipFill>
          <a:blip r:embed="rId2" cstate="print"/>
          <a:stretch>
            <a:fillRect/>
          </a:stretch>
        </p:blipFill>
        <p:spPr>
          <a:xfrm>
            <a:off x="500033" y="428604"/>
            <a:ext cx="8143933" cy="592935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image11.jpeg"/>
          <p:cNvPicPr>
            <a:picLocks noGrp="1"/>
          </p:cNvPicPr>
          <p:nvPr>
            <p:ph idx="1"/>
          </p:nvPr>
        </p:nvPicPr>
        <p:blipFill>
          <a:blip r:embed="rId2" cstate="print"/>
          <a:stretch>
            <a:fillRect/>
          </a:stretch>
        </p:blipFill>
        <p:spPr>
          <a:xfrm>
            <a:off x="571472" y="428604"/>
            <a:ext cx="7643865" cy="576899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8" name="image12.jpeg"/>
          <p:cNvPicPr>
            <a:picLocks noGrp="1"/>
          </p:cNvPicPr>
          <p:nvPr>
            <p:ph idx="1"/>
          </p:nvPr>
        </p:nvPicPr>
        <p:blipFill>
          <a:blip r:embed="rId2" cstate="print"/>
          <a:stretch>
            <a:fillRect/>
          </a:stretch>
        </p:blipFill>
        <p:spPr>
          <a:xfrm>
            <a:off x="7840" y="0"/>
            <a:ext cx="913616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p:spPr>
        <p:txBody>
          <a:bodyPr>
            <a:normAutofit fontScale="90000"/>
          </a:bodyPr>
          <a:lstStyle/>
          <a:p>
            <a:r>
              <a:rPr lang="tr-TR" b="1" dirty="0" smtClean="0">
                <a:solidFill>
                  <a:srgbClr val="C00000"/>
                </a:solidFill>
              </a:rPr>
              <a:t/>
            </a:r>
            <a:br>
              <a:rPr lang="tr-TR" b="1" dirty="0" smtClean="0">
                <a:solidFill>
                  <a:srgbClr val="C00000"/>
                </a:solidFill>
              </a:rPr>
            </a:br>
            <a:r>
              <a:rPr lang="tr-TR" b="1" dirty="0" smtClean="0">
                <a:solidFill>
                  <a:srgbClr val="C00000"/>
                </a:solidFill>
              </a:rPr>
              <a:t>KKKA Nasıl Bulaşır?</a:t>
            </a:r>
            <a:r>
              <a:rPr lang="tr-TR" dirty="0" smtClean="0">
                <a:solidFill>
                  <a:srgbClr val="C00000"/>
                </a:solidFill>
              </a:rPr>
              <a:t/>
            </a:r>
            <a:br>
              <a:rPr lang="tr-TR" dirty="0" smtClean="0">
                <a:solidFill>
                  <a:srgbClr val="C00000"/>
                </a:solidFill>
              </a:rPr>
            </a:br>
            <a:endParaRPr lang="tr-TR" dirty="0">
              <a:solidFill>
                <a:srgbClr val="C00000"/>
              </a:solidFill>
            </a:endParaRPr>
          </a:p>
        </p:txBody>
      </p:sp>
      <p:sp>
        <p:nvSpPr>
          <p:cNvPr id="3" name="2 İçerik Yer Tutucusu"/>
          <p:cNvSpPr>
            <a:spLocks noGrp="1"/>
          </p:cNvSpPr>
          <p:nvPr>
            <p:ph idx="1"/>
          </p:nvPr>
        </p:nvSpPr>
        <p:spPr>
          <a:xfrm>
            <a:off x="457200" y="1285860"/>
            <a:ext cx="8229600" cy="4840303"/>
          </a:xfrm>
        </p:spPr>
        <p:txBody>
          <a:bodyPr>
            <a:normAutofit/>
          </a:bodyPr>
          <a:lstStyle/>
          <a:p>
            <a:pPr>
              <a:buNone/>
            </a:pPr>
            <a:r>
              <a:rPr lang="tr-TR" dirty="0" smtClean="0"/>
              <a:t>–</a:t>
            </a:r>
            <a:r>
              <a:rPr lang="tr-TR" sz="2800" dirty="0" smtClean="0">
                <a:latin typeface="Arial" pitchFamily="34" charset="0"/>
                <a:cs typeface="Arial" pitchFamily="34" charset="0"/>
              </a:rPr>
              <a:t>Daha çok vücudumuza </a:t>
            </a:r>
            <a:r>
              <a:rPr lang="tr-TR" sz="2800" b="1" u="sng" dirty="0" smtClean="0">
                <a:latin typeface="Arial" pitchFamily="34" charset="0"/>
                <a:cs typeface="Arial" pitchFamily="34" charset="0"/>
              </a:rPr>
              <a:t>kene tutunması </a:t>
            </a:r>
            <a:r>
              <a:rPr lang="tr-TR" sz="2800" dirty="0" smtClean="0">
                <a:latin typeface="Arial" pitchFamily="34" charset="0"/>
                <a:cs typeface="Arial" pitchFamily="34" charset="0"/>
              </a:rPr>
              <a:t>ile bulaşmakla birlikte;</a:t>
            </a:r>
          </a:p>
          <a:p>
            <a:pPr lvl="1">
              <a:buFont typeface="Arial" pitchFamily="34" charset="0"/>
              <a:buChar char="•"/>
            </a:pPr>
            <a:r>
              <a:rPr lang="tr-TR" dirty="0" smtClean="0">
                <a:latin typeface="Arial" pitchFamily="34" charset="0"/>
                <a:cs typeface="Arial" pitchFamily="34" charset="0"/>
              </a:rPr>
              <a:t>Kenelerin çıplak elle çıkarılması ya da ezilmesi ile,</a:t>
            </a:r>
          </a:p>
          <a:p>
            <a:pPr lvl="1">
              <a:buFont typeface="Arial" pitchFamily="34" charset="0"/>
              <a:buChar char="•"/>
            </a:pPr>
            <a:r>
              <a:rPr lang="tr-TR" dirty="0" smtClean="0">
                <a:latin typeface="Arial" pitchFamily="34" charset="0"/>
                <a:cs typeface="Arial" pitchFamily="34" charset="0"/>
              </a:rPr>
              <a:t>Hasta insanların kan gibi vücut sıvılarına temas etmekle,</a:t>
            </a:r>
          </a:p>
          <a:p>
            <a:pPr lvl="1">
              <a:buFont typeface="Arial" pitchFamily="34" charset="0"/>
              <a:buChar char="•"/>
            </a:pPr>
            <a:r>
              <a:rPr lang="tr-TR" dirty="0" smtClean="0">
                <a:latin typeface="Arial" pitchFamily="34" charset="0"/>
                <a:cs typeface="Arial" pitchFamily="34" charset="0"/>
              </a:rPr>
              <a:t>Mikrobu taşıyan hayvanların kanları, vücut sıvıları ve dokularına korunmasız temasla da bulaşabilir.</a:t>
            </a:r>
          </a:p>
        </p:txBody>
      </p:sp>
      <p:grpSp>
        <p:nvGrpSpPr>
          <p:cNvPr id="34817" name="Group 1"/>
          <p:cNvGrpSpPr>
            <a:grpSpLocks/>
          </p:cNvGrpSpPr>
          <p:nvPr/>
        </p:nvGrpSpPr>
        <p:grpSpPr bwMode="auto">
          <a:xfrm>
            <a:off x="3500430" y="5286363"/>
            <a:ext cx="3929063" cy="1571637"/>
            <a:chOff x="3684" y="292"/>
            <a:chExt cx="6188" cy="3199"/>
          </a:xfrm>
        </p:grpSpPr>
        <p:pic>
          <p:nvPicPr>
            <p:cNvPr id="34818" name="Picture 2"/>
            <p:cNvPicPr>
              <a:picLocks noChangeAspect="1" noChangeArrowheads="1"/>
            </p:cNvPicPr>
            <p:nvPr/>
          </p:nvPicPr>
          <p:blipFill>
            <a:blip r:embed="rId2" cstate="print"/>
            <a:srcRect/>
            <a:stretch>
              <a:fillRect/>
            </a:stretch>
          </p:blipFill>
          <p:spPr bwMode="auto">
            <a:xfrm>
              <a:off x="6905" y="2812"/>
              <a:ext cx="590" cy="679"/>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3684" y="292"/>
              <a:ext cx="6188" cy="281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8229600" cy="1143000"/>
          </a:xfrm>
        </p:spPr>
        <p:txBody>
          <a:bodyPr>
            <a:normAutofit fontScale="90000"/>
          </a:bodyPr>
          <a:lstStyle/>
          <a:p>
            <a:r>
              <a:rPr lang="tr-TR" b="1" i="1" dirty="0" smtClean="0"/>
              <a:t/>
            </a:r>
            <a:br>
              <a:rPr lang="tr-TR" b="1" i="1" dirty="0" smtClean="0"/>
            </a:br>
            <a:r>
              <a:rPr lang="tr-TR" b="1" i="1" dirty="0" smtClean="0"/>
              <a:t/>
            </a:r>
            <a:br>
              <a:rPr lang="tr-TR" b="1" i="1" dirty="0" smtClean="0"/>
            </a:br>
            <a:r>
              <a:rPr lang="tr-TR" b="1" i="1" dirty="0" smtClean="0"/>
              <a:t/>
            </a:r>
            <a:br>
              <a:rPr lang="tr-TR" b="1" i="1" dirty="0" smtClean="0"/>
            </a:br>
            <a:r>
              <a:rPr lang="tr-TR" b="1" i="1" dirty="0" smtClean="0"/>
              <a:t/>
            </a:r>
            <a:br>
              <a:rPr lang="tr-TR" b="1" i="1" dirty="0" smtClean="0"/>
            </a:br>
            <a:r>
              <a:rPr lang="tr-TR" b="1" i="1" dirty="0" smtClean="0"/>
              <a:t/>
            </a:r>
            <a:br>
              <a:rPr lang="tr-TR" b="1" i="1" dirty="0" smtClean="0"/>
            </a:br>
            <a:r>
              <a:rPr lang="tr-TR" b="1" i="1" dirty="0" smtClean="0"/>
              <a:t/>
            </a:r>
            <a:br>
              <a:rPr lang="tr-TR" b="1" i="1" dirty="0" smtClean="0"/>
            </a:br>
            <a:r>
              <a:rPr lang="tr-TR" b="1" i="1" dirty="0" smtClean="0">
                <a:solidFill>
                  <a:srgbClr val="C00000"/>
                </a:solidFill>
              </a:rPr>
              <a:t>Keneyi Hafife Almayın, Tedbiri Elden</a:t>
            </a:r>
            <a:r>
              <a:rPr lang="tr-TR" dirty="0" smtClean="0">
                <a:solidFill>
                  <a:srgbClr val="C00000"/>
                </a:solidFill>
              </a:rPr>
              <a:t/>
            </a:r>
            <a:br>
              <a:rPr lang="tr-TR" dirty="0" smtClean="0">
                <a:solidFill>
                  <a:srgbClr val="C00000"/>
                </a:solidFill>
              </a:rPr>
            </a:br>
            <a:r>
              <a:rPr lang="tr-TR" b="1" i="1" dirty="0" smtClean="0">
                <a:solidFill>
                  <a:srgbClr val="C00000"/>
                </a:solidFill>
              </a:rPr>
              <a:t>Bırakmayın!</a:t>
            </a:r>
            <a:r>
              <a:rPr lang="tr-TR" dirty="0" smtClean="0"/>
              <a:t/>
            </a:r>
            <a:br>
              <a:rPr lang="tr-TR" dirty="0" smtClean="0"/>
            </a:br>
            <a:r>
              <a:rPr lang="tr-TR" b="1" i="1" dirty="0" smtClean="0"/>
              <a:t> </a:t>
            </a:r>
            <a:r>
              <a:rPr lang="tr-TR" dirty="0" smtClean="0"/>
              <a:t/>
            </a:r>
            <a:br>
              <a:rPr lang="tr-TR" dirty="0" smtClean="0"/>
            </a:br>
            <a:r>
              <a:rPr lang="tr-TR" b="1" i="1" dirty="0" smtClean="0"/>
              <a:t> </a:t>
            </a:r>
            <a:r>
              <a:rPr lang="tr-TR" dirty="0" smtClean="0"/>
              <a:t/>
            </a:r>
            <a:br>
              <a:rPr lang="tr-TR" dirty="0" smtClean="0"/>
            </a:br>
            <a:r>
              <a:rPr lang="tr-TR" b="1" i="1" dirty="0" smtClean="0"/>
              <a:t> </a:t>
            </a:r>
            <a:r>
              <a:rPr lang="tr-TR" dirty="0" smtClean="0"/>
              <a:t/>
            </a:r>
            <a:br>
              <a:rPr lang="tr-TR" dirty="0" smtClean="0"/>
            </a:br>
            <a:r>
              <a:rPr lang="tr-TR" b="1" i="1" dirty="0" smtClean="0"/>
              <a:t> </a:t>
            </a:r>
            <a:r>
              <a:rPr lang="tr-TR" dirty="0" smtClean="0"/>
              <a:t/>
            </a:r>
            <a:br>
              <a:rPr lang="tr-TR" dirty="0" smtClean="0"/>
            </a:br>
            <a:r>
              <a:rPr lang="tr-TR" b="1" i="1" dirty="0" smtClean="0"/>
              <a:t> </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i="1" dirty="0" smtClean="0"/>
              <a:t>Kırım Kongo Kanamalı Ateşi ile ilgili videolara aşağıda yer alan linkten erişebilirsiniz.</a:t>
            </a:r>
          </a:p>
          <a:p>
            <a:endParaRPr lang="tr-TR" i="1" dirty="0" smtClean="0"/>
          </a:p>
          <a:p>
            <a:pPr>
              <a:buNone/>
            </a:pPr>
            <a:r>
              <a:rPr lang="tr-TR" i="1" u="heavy" dirty="0" smtClean="0">
                <a:hlinkClick r:id="rId2"/>
              </a:rPr>
              <a:t>http://hsgmtv.saglik.gov.tr/channel/video/zoonotikvektorel</a:t>
            </a:r>
            <a:endParaRPr lang="tr-TR" dirty="0" smtClean="0"/>
          </a:p>
          <a:p>
            <a:endParaRPr lang="tr-TR" dirty="0"/>
          </a:p>
        </p:txBody>
      </p:sp>
      <p:pic>
        <p:nvPicPr>
          <p:cNvPr id="4" name="image1.png"/>
          <p:cNvPicPr/>
          <p:nvPr/>
        </p:nvPicPr>
        <p:blipFill>
          <a:blip r:embed="rId3"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a:buNone/>
            </a:pPr>
            <a:endParaRPr lang="tr-TR" b="1" dirty="0" smtClean="0"/>
          </a:p>
          <a:p>
            <a:pPr algn="ctr">
              <a:buNone/>
            </a:pPr>
            <a:endParaRPr lang="tr-TR" b="1" dirty="0" smtClean="0"/>
          </a:p>
          <a:p>
            <a:pPr algn="ctr">
              <a:buNone/>
            </a:pPr>
            <a:endParaRPr lang="tr-TR" b="1" dirty="0" smtClean="0"/>
          </a:p>
          <a:p>
            <a:pPr algn="ctr">
              <a:buNone/>
            </a:pPr>
            <a:endParaRPr lang="tr-TR" b="1" dirty="0" smtClean="0"/>
          </a:p>
          <a:p>
            <a:pPr algn="ctr">
              <a:buNone/>
            </a:pPr>
            <a:endParaRPr lang="tr-TR" b="1" dirty="0" smtClean="0"/>
          </a:p>
          <a:p>
            <a:pPr algn="ctr">
              <a:buNone/>
            </a:pPr>
            <a:r>
              <a:rPr lang="tr-TR" b="1" dirty="0" smtClean="0"/>
              <a:t>					</a:t>
            </a:r>
            <a:r>
              <a:rPr lang="tr-TR" sz="4400" b="1" dirty="0" smtClean="0">
                <a:solidFill>
                  <a:srgbClr val="C00000"/>
                </a:solidFill>
              </a:rPr>
              <a:t>Teşekkür ederiz…..</a:t>
            </a:r>
            <a:endParaRPr lang="tr-TR" dirty="0" smtClean="0">
              <a:solidFill>
                <a:srgbClr val="C00000"/>
              </a:solidFill>
            </a:endParaRPr>
          </a:p>
          <a:p>
            <a:pPr>
              <a:buNone/>
            </a:pPr>
            <a:endParaRPr lang="tr-TR" dirty="0" smtClean="0"/>
          </a:p>
          <a:p>
            <a:endParaRPr lang="tr-TR" dirty="0"/>
          </a:p>
        </p:txBody>
      </p:sp>
      <p:pic>
        <p:nvPicPr>
          <p:cNvPr id="4" name="image1.png"/>
          <p:cNvPicPr/>
          <p:nvPr/>
        </p:nvPicPr>
        <p:blipFill>
          <a:blip r:embed="rId2"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latin typeface="Arial" pitchFamily="34" charset="0"/>
                <a:cs typeface="Arial" pitchFamily="34" charset="0"/>
              </a:rPr>
              <a:t>Kırım Kongo Kanamalı Ateşi</a:t>
            </a:r>
            <a:endParaRPr lang="tr-TR" b="1" dirty="0">
              <a:solidFill>
                <a:srgbClr val="C00000"/>
              </a:solidFill>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pPr lvl="0"/>
            <a:r>
              <a:rPr lang="tr-TR" sz="2800" dirty="0" smtClean="0">
                <a:latin typeface="Arial" pitchFamily="34" charset="0"/>
                <a:cs typeface="Arial" pitchFamily="34" charset="0"/>
              </a:rPr>
              <a:t>Keneler halk arasında</a:t>
            </a:r>
            <a:r>
              <a:rPr lang="tr-TR" sz="2800" u="sng" dirty="0" smtClean="0">
                <a:latin typeface="Arial" pitchFamily="34" charset="0"/>
                <a:cs typeface="Arial" pitchFamily="34" charset="0"/>
              </a:rPr>
              <a:t> </a:t>
            </a:r>
            <a:r>
              <a:rPr lang="tr-TR" sz="2800" b="1" u="sng" dirty="0" smtClean="0">
                <a:latin typeface="Arial" pitchFamily="34" charset="0"/>
                <a:cs typeface="Arial" pitchFamily="34" charset="0"/>
              </a:rPr>
              <a:t>yavsı, sakırga, </a:t>
            </a:r>
            <a:r>
              <a:rPr lang="tr-TR" sz="2800" b="1" u="sng" dirty="0" err="1" smtClean="0">
                <a:latin typeface="Arial" pitchFamily="34" charset="0"/>
                <a:cs typeface="Arial" pitchFamily="34" charset="0"/>
              </a:rPr>
              <a:t>kerni</a:t>
            </a:r>
            <a:r>
              <a:rPr lang="tr-TR" sz="2800" b="1" u="sng" dirty="0" smtClean="0">
                <a:latin typeface="Arial" pitchFamily="34" charset="0"/>
                <a:cs typeface="Arial" pitchFamily="34" charset="0"/>
              </a:rPr>
              <a:t> </a:t>
            </a:r>
            <a:r>
              <a:rPr lang="tr-TR" sz="2800" dirty="0" smtClean="0">
                <a:latin typeface="Arial" pitchFamily="34" charset="0"/>
                <a:cs typeface="Arial" pitchFamily="34" charset="0"/>
              </a:rPr>
              <a:t>gibi isimlerle bilinmektedir.</a:t>
            </a:r>
          </a:p>
          <a:p>
            <a:pPr lvl="0"/>
            <a:r>
              <a:rPr lang="tr-TR" sz="2800" dirty="0" smtClean="0">
                <a:latin typeface="Arial" pitchFamily="34" charset="0"/>
                <a:cs typeface="Arial" pitchFamily="34" charset="0"/>
              </a:rPr>
              <a:t>Kenelerin yoğun olarak bulunduğu yerler özellikle hayvancılığın yapıldığı; orman kenarı parçalı arazi yapısına sahip çalı ve çırpılı alanlar ile otlakların bulunduğu yerlerdir.</a:t>
            </a:r>
          </a:p>
          <a:p>
            <a:pPr lvl="0"/>
            <a:r>
              <a:rPr lang="tr-TR" sz="2800" dirty="0" smtClean="0">
                <a:latin typeface="Arial" pitchFamily="34" charset="0"/>
                <a:cs typeface="Arial" pitchFamily="34" charset="0"/>
              </a:rPr>
              <a:t>Ülkemiz kenelerin yaşamaları için coğrafi açıdan oldukça uygun bir yapıya sahiptir.</a:t>
            </a:r>
          </a:p>
          <a:p>
            <a:endParaRPr lang="tr-TR" sz="2800" dirty="0"/>
          </a:p>
        </p:txBody>
      </p:sp>
      <p:pic>
        <p:nvPicPr>
          <p:cNvPr id="4" name="image1.png"/>
          <p:cNvPicPr/>
          <p:nvPr/>
        </p:nvPicPr>
        <p:blipFill>
          <a:blip r:embed="rId2"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rPr>
              <a:t>Kimler Risk Altındadır?</a:t>
            </a:r>
            <a:endParaRPr lang="tr-TR" b="1" dirty="0">
              <a:solidFill>
                <a:srgbClr val="C00000"/>
              </a:solidFill>
            </a:endParaRPr>
          </a:p>
        </p:txBody>
      </p:sp>
      <p:sp>
        <p:nvSpPr>
          <p:cNvPr id="3" name="2 İçerik Yer Tutucusu"/>
          <p:cNvSpPr>
            <a:spLocks noGrp="1"/>
          </p:cNvSpPr>
          <p:nvPr>
            <p:ph idx="1"/>
          </p:nvPr>
        </p:nvSpPr>
        <p:spPr/>
        <p:txBody>
          <a:bodyPr>
            <a:noAutofit/>
          </a:bodyPr>
          <a:lstStyle/>
          <a:p>
            <a:pPr lvl="0"/>
            <a:r>
              <a:rPr lang="tr-TR" sz="2800" dirty="0" smtClean="0">
                <a:latin typeface="Arial" pitchFamily="34" charset="0"/>
                <a:cs typeface="Arial" pitchFamily="34" charset="0"/>
              </a:rPr>
              <a:t>Hastalığın görüldüğü bölgelerde yaşayan tarım ve hayvancılık ile uğraşan kişiler,</a:t>
            </a:r>
          </a:p>
          <a:p>
            <a:pPr lvl="0"/>
            <a:r>
              <a:rPr lang="tr-TR" sz="2800" dirty="0" smtClean="0">
                <a:latin typeface="Arial" pitchFamily="34" charset="0"/>
                <a:cs typeface="Arial" pitchFamily="34" charset="0"/>
              </a:rPr>
              <a:t>Kasaplar ve mezbaha çalışanları,</a:t>
            </a:r>
          </a:p>
          <a:p>
            <a:pPr lvl="0"/>
            <a:r>
              <a:rPr lang="tr-TR" sz="2800" dirty="0" smtClean="0">
                <a:latin typeface="Arial" pitchFamily="34" charset="0"/>
                <a:cs typeface="Arial" pitchFamily="34" charset="0"/>
              </a:rPr>
              <a:t>Veteriner hekimler,</a:t>
            </a:r>
          </a:p>
          <a:p>
            <a:pPr lvl="0"/>
            <a:r>
              <a:rPr lang="tr-TR" sz="2800" dirty="0" smtClean="0">
                <a:latin typeface="Arial" pitchFamily="34" charset="0"/>
                <a:cs typeface="Arial" pitchFamily="34" charset="0"/>
              </a:rPr>
              <a:t>Askerler,</a:t>
            </a:r>
          </a:p>
          <a:p>
            <a:pPr lvl="0"/>
            <a:r>
              <a:rPr lang="tr-TR" sz="2800" dirty="0" smtClean="0">
                <a:latin typeface="Arial" pitchFamily="34" charset="0"/>
                <a:cs typeface="Arial" pitchFamily="34" charset="0"/>
              </a:rPr>
              <a:t>Korunmasız olarak kamp ve piknik yapanlar,</a:t>
            </a:r>
          </a:p>
          <a:p>
            <a:pPr lvl="0"/>
            <a:r>
              <a:rPr lang="tr-TR" sz="2800" dirty="0" smtClean="0">
                <a:latin typeface="Arial" pitchFamily="34" charset="0"/>
                <a:cs typeface="Arial" pitchFamily="34" charset="0"/>
              </a:rPr>
              <a:t>KKKA hastaları ile temas eden sağlık personeli,</a:t>
            </a:r>
          </a:p>
          <a:p>
            <a:pPr lvl="0"/>
            <a:r>
              <a:rPr lang="tr-TR" sz="2800" dirty="0" err="1" smtClean="0">
                <a:latin typeface="Arial" pitchFamily="34" charset="0"/>
                <a:cs typeface="Arial" pitchFamily="34" charset="0"/>
              </a:rPr>
              <a:t>Laboratuvar</a:t>
            </a:r>
            <a:r>
              <a:rPr lang="tr-TR" sz="2800" dirty="0" smtClean="0">
                <a:latin typeface="Arial" pitchFamily="34" charset="0"/>
                <a:cs typeface="Arial" pitchFamily="34" charset="0"/>
              </a:rPr>
              <a:t> çalışanları,</a:t>
            </a:r>
          </a:p>
          <a:p>
            <a:pPr lvl="0"/>
            <a:r>
              <a:rPr lang="tr-TR" sz="2800" dirty="0" smtClean="0">
                <a:latin typeface="Arial" pitchFamily="34" charset="0"/>
                <a:cs typeface="Arial" pitchFamily="34" charset="0"/>
              </a:rPr>
              <a:t>Hasta yakınları risk altındadır.</a:t>
            </a:r>
            <a:endParaRPr lang="tr-TR" sz="2800" dirty="0">
              <a:latin typeface="Arial" pitchFamily="34" charset="0"/>
              <a:cs typeface="Arial" pitchFamily="34" charset="0"/>
            </a:endParaRPr>
          </a:p>
        </p:txBody>
      </p:sp>
      <p:pic>
        <p:nvPicPr>
          <p:cNvPr id="4" name="image1.png"/>
          <p:cNvPicPr/>
          <p:nvPr/>
        </p:nvPicPr>
        <p:blipFill>
          <a:blip r:embed="rId2"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solidFill>
                  <a:srgbClr val="C00000"/>
                </a:solidFill>
              </a:rPr>
              <a:t>KKKA’nın</a:t>
            </a:r>
            <a:r>
              <a:rPr lang="tr-TR" b="1" dirty="0" smtClean="0">
                <a:solidFill>
                  <a:srgbClr val="C00000"/>
                </a:solidFill>
              </a:rPr>
              <a:t> Kuluçka Süresi Ne Kadardır?</a:t>
            </a:r>
            <a:endParaRPr lang="tr-TR" b="1" dirty="0">
              <a:solidFill>
                <a:srgbClr val="C00000"/>
              </a:solidFill>
            </a:endParaRPr>
          </a:p>
        </p:txBody>
      </p:sp>
      <p:sp>
        <p:nvSpPr>
          <p:cNvPr id="3" name="2 İçerik Yer Tutucusu"/>
          <p:cNvSpPr>
            <a:spLocks noGrp="1"/>
          </p:cNvSpPr>
          <p:nvPr>
            <p:ph idx="1"/>
          </p:nvPr>
        </p:nvSpPr>
        <p:spPr/>
        <p:txBody>
          <a:bodyPr>
            <a:normAutofit/>
          </a:bodyPr>
          <a:lstStyle/>
          <a:p>
            <a:pPr lvl="0"/>
            <a:r>
              <a:rPr lang="tr-TR" sz="2800" b="1" dirty="0" smtClean="0">
                <a:latin typeface="Arial" pitchFamily="34" charset="0"/>
                <a:cs typeface="Arial" pitchFamily="34" charset="0"/>
              </a:rPr>
              <a:t>Kuluçka süresi</a:t>
            </a:r>
            <a:r>
              <a:rPr lang="tr-TR" sz="2800" dirty="0" smtClean="0">
                <a:latin typeface="Arial" pitchFamily="34" charset="0"/>
                <a:cs typeface="Arial" pitchFamily="34" charset="0"/>
              </a:rPr>
              <a:t>, mikrobun vücuda girmesinden sonra hastalık belirtilerinin başlamasına kadar geçen süredir.</a:t>
            </a:r>
          </a:p>
          <a:p>
            <a:pPr lvl="0"/>
            <a:r>
              <a:rPr lang="tr-TR" sz="2800" dirty="0" smtClean="0">
                <a:latin typeface="Arial" pitchFamily="34" charset="0"/>
                <a:cs typeface="Arial" pitchFamily="34" charset="0"/>
              </a:rPr>
              <a:t>Virüsün alınma şekline bağlı olarak 1-14 gün </a:t>
            </a:r>
            <a:r>
              <a:rPr lang="tr-TR" sz="2800" i="1" dirty="0" smtClean="0">
                <a:latin typeface="Arial" pitchFamily="34" charset="0"/>
                <a:cs typeface="Arial" pitchFamily="34" charset="0"/>
              </a:rPr>
              <a:t>(Hastalığın kuluçka süresi kene tarafından tutunma ile virüsün alınmasını müteakip genellikle 1-3 gün en fazla 9 gün olabilmektedir. </a:t>
            </a:r>
            <a:r>
              <a:rPr lang="tr-TR" sz="2800" i="1" dirty="0" err="1" smtClean="0">
                <a:latin typeface="Arial" pitchFamily="34" charset="0"/>
                <a:cs typeface="Arial" pitchFamily="34" charset="0"/>
              </a:rPr>
              <a:t>Enfekte</a:t>
            </a:r>
            <a:r>
              <a:rPr lang="tr-TR" sz="2800" i="1" dirty="0" smtClean="0">
                <a:latin typeface="Arial" pitchFamily="34" charset="0"/>
                <a:cs typeface="Arial" pitchFamily="34" charset="0"/>
              </a:rPr>
              <a:t> kan ve vücut sıvılarıyla temas sonucu bulaşmalarda ise bu süre 5-6 gün, en fazla 13 gün olabilmektedir.)</a:t>
            </a:r>
            <a:endParaRPr lang="tr-TR" sz="2800" dirty="0" smtClean="0">
              <a:latin typeface="Arial" pitchFamily="34" charset="0"/>
              <a:cs typeface="Arial" pitchFamily="34" charset="0"/>
            </a:endParaRPr>
          </a:p>
          <a:p>
            <a:endParaRPr lang="tr-TR" dirty="0"/>
          </a:p>
        </p:txBody>
      </p:sp>
      <p:pic>
        <p:nvPicPr>
          <p:cNvPr id="4" name="image1.png"/>
          <p:cNvPicPr/>
          <p:nvPr/>
        </p:nvPicPr>
        <p:blipFill>
          <a:blip r:embed="rId2"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C00000"/>
                </a:solidFill>
              </a:rPr>
              <a:t>KKKA’nın</a:t>
            </a:r>
            <a:r>
              <a:rPr lang="tr-TR" b="1" dirty="0" smtClean="0">
                <a:solidFill>
                  <a:srgbClr val="C00000"/>
                </a:solidFill>
              </a:rPr>
              <a:t> Belirtileri Nelerdir?</a:t>
            </a:r>
            <a:endParaRPr lang="tr-TR" b="1" dirty="0">
              <a:solidFill>
                <a:srgbClr val="C00000"/>
              </a:solidFill>
            </a:endParaRPr>
          </a:p>
        </p:txBody>
      </p:sp>
      <p:sp>
        <p:nvSpPr>
          <p:cNvPr id="3" name="2 İçerik Yer Tutucusu"/>
          <p:cNvSpPr>
            <a:spLocks noGrp="1"/>
          </p:cNvSpPr>
          <p:nvPr>
            <p:ph idx="1"/>
          </p:nvPr>
        </p:nvSpPr>
        <p:spPr>
          <a:xfrm>
            <a:off x="457200" y="1428736"/>
            <a:ext cx="8229600" cy="4697427"/>
          </a:xfrm>
        </p:spPr>
        <p:txBody>
          <a:bodyPr>
            <a:normAutofit fontScale="85000" lnSpcReduction="20000"/>
          </a:bodyPr>
          <a:lstStyle/>
          <a:p>
            <a:pPr lvl="1"/>
            <a:r>
              <a:rPr lang="tr-TR" sz="3300" dirty="0" smtClean="0">
                <a:latin typeface="Arial" pitchFamily="34" charset="0"/>
                <a:cs typeface="Arial" pitchFamily="34" charset="0"/>
              </a:rPr>
              <a:t>Yüksek ateş,</a:t>
            </a:r>
          </a:p>
          <a:p>
            <a:pPr lvl="1"/>
            <a:r>
              <a:rPr lang="tr-TR" sz="3300" dirty="0" smtClean="0">
                <a:latin typeface="Arial" pitchFamily="34" charset="0"/>
                <a:cs typeface="Arial" pitchFamily="34" charset="0"/>
              </a:rPr>
              <a:t>Baş ağrısı,</a:t>
            </a:r>
          </a:p>
          <a:p>
            <a:pPr lvl="1"/>
            <a:r>
              <a:rPr lang="tr-TR" sz="3300" dirty="0" smtClean="0">
                <a:latin typeface="Arial" pitchFamily="34" charset="0"/>
                <a:cs typeface="Arial" pitchFamily="34" charset="0"/>
              </a:rPr>
              <a:t>Yoğun halsizlik,</a:t>
            </a:r>
          </a:p>
          <a:p>
            <a:pPr lvl="1"/>
            <a:r>
              <a:rPr lang="tr-TR" sz="3300" dirty="0" smtClean="0">
                <a:latin typeface="Arial" pitchFamily="34" charset="0"/>
                <a:cs typeface="Arial" pitchFamily="34" charset="0"/>
              </a:rPr>
              <a:t>Kollarda ve bacaklarda şiddetli ağrı,</a:t>
            </a:r>
          </a:p>
          <a:p>
            <a:pPr lvl="1"/>
            <a:r>
              <a:rPr lang="tr-TR" sz="3300" dirty="0" smtClean="0">
                <a:latin typeface="Arial" pitchFamily="34" charset="0"/>
                <a:cs typeface="Arial" pitchFamily="34" charset="0"/>
              </a:rPr>
              <a:t>Bazen kusma, karın ağrısı veya ishal</a:t>
            </a:r>
          </a:p>
          <a:p>
            <a:pPr lvl="1"/>
            <a:r>
              <a:rPr lang="tr-TR" sz="3300" dirty="0" smtClean="0">
                <a:latin typeface="Arial" pitchFamily="34" charset="0"/>
                <a:cs typeface="Arial" pitchFamily="34" charset="0"/>
              </a:rPr>
              <a:t>Yüzde kızarıklık,</a:t>
            </a:r>
          </a:p>
          <a:p>
            <a:pPr lvl="1"/>
            <a:r>
              <a:rPr lang="tr-TR" sz="3300" dirty="0" smtClean="0">
                <a:latin typeface="Arial" pitchFamily="34" charset="0"/>
                <a:cs typeface="Arial" pitchFamily="34" charset="0"/>
              </a:rPr>
              <a:t>İlerleyen safhada vücudun değişik yerlerinde kanamalar ,</a:t>
            </a:r>
          </a:p>
          <a:p>
            <a:pPr lvl="1"/>
            <a:r>
              <a:rPr lang="tr-TR" sz="3300" dirty="0" smtClean="0">
                <a:latin typeface="Arial" pitchFamily="34" charset="0"/>
                <a:cs typeface="Arial" pitchFamily="34" charset="0"/>
              </a:rPr>
              <a:t>Gövde, kol ve bacaklarda morluklar,</a:t>
            </a:r>
          </a:p>
          <a:p>
            <a:pPr lvl="1"/>
            <a:r>
              <a:rPr lang="tr-TR" sz="3300" dirty="0" smtClean="0">
                <a:latin typeface="Arial" pitchFamily="34" charset="0"/>
                <a:cs typeface="Arial" pitchFamily="34" charset="0"/>
              </a:rPr>
              <a:t>Burun kanaması, dışkıda ve idrarda kan görülebilir.</a:t>
            </a:r>
          </a:p>
          <a:p>
            <a:endParaRPr lang="tr-TR" dirty="0"/>
          </a:p>
        </p:txBody>
      </p:sp>
      <p:pic>
        <p:nvPicPr>
          <p:cNvPr id="4" name="image1.png"/>
          <p:cNvPicPr/>
          <p:nvPr/>
        </p:nvPicPr>
        <p:blipFill>
          <a:blip r:embed="rId2"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solidFill>
                  <a:srgbClr val="C00000"/>
                </a:solidFill>
              </a:rPr>
              <a:t>KKKA’dan Nasıl </a:t>
            </a:r>
            <a:r>
              <a:rPr lang="tr-TR" b="1" dirty="0" err="1" smtClean="0">
                <a:solidFill>
                  <a:srgbClr val="C00000"/>
                </a:solidFill>
              </a:rPr>
              <a:t>Korunulur</a:t>
            </a:r>
            <a:r>
              <a:rPr lang="tr-TR" b="1" dirty="0" smtClean="0">
                <a:solidFill>
                  <a:srgbClr val="C00000"/>
                </a:solidFill>
              </a:rPr>
              <a:t>?</a:t>
            </a:r>
            <a:br>
              <a:rPr lang="tr-TR" b="1" dirty="0" smtClean="0">
                <a:solidFill>
                  <a:srgbClr val="C00000"/>
                </a:solidFill>
              </a:rPr>
            </a:br>
            <a:endParaRPr lang="tr-TR" dirty="0">
              <a:solidFill>
                <a:srgbClr val="C00000"/>
              </a:solidFill>
            </a:endParaRPr>
          </a:p>
        </p:txBody>
      </p:sp>
      <p:sp>
        <p:nvSpPr>
          <p:cNvPr id="3" name="2 İçerik Yer Tutucusu"/>
          <p:cNvSpPr>
            <a:spLocks noGrp="1"/>
          </p:cNvSpPr>
          <p:nvPr>
            <p:ph idx="1"/>
          </p:nvPr>
        </p:nvSpPr>
        <p:spPr/>
        <p:txBody>
          <a:bodyPr>
            <a:normAutofit fontScale="77500" lnSpcReduction="20000"/>
          </a:bodyPr>
          <a:lstStyle/>
          <a:p>
            <a:pPr lvl="0"/>
            <a:r>
              <a:rPr lang="tr-TR" dirty="0" smtClean="0"/>
              <a:t>Hastalığa sebep olan mikrobun bulaştırıcısı olan keneler uçmazlar, zıplamazlar; yerden yürüyerek vücuda tırmanırlar.</a:t>
            </a:r>
          </a:p>
          <a:p>
            <a:pPr lvl="0"/>
            <a:r>
              <a:rPr lang="tr-TR" dirty="0" smtClean="0"/>
              <a:t>Tarla, bağ, bahçe, orman ve piknik alanları gibi kene yönünden riskli alanlara gidilirken;</a:t>
            </a:r>
          </a:p>
          <a:p>
            <a:pPr lvl="0"/>
            <a:r>
              <a:rPr lang="tr-TR" dirty="0" smtClean="0"/>
              <a:t>Kenelerin	vücuda	girmesini	engellemek	maksadıyla;</a:t>
            </a:r>
          </a:p>
          <a:p>
            <a:pPr lvl="1"/>
            <a:r>
              <a:rPr lang="tr-TR" dirty="0" smtClean="0"/>
              <a:t>mümkün olduğu kadar vücudu örten giysiler giyilmeli,</a:t>
            </a:r>
          </a:p>
          <a:p>
            <a:pPr lvl="1"/>
            <a:r>
              <a:rPr lang="tr-TR" dirty="0" smtClean="0"/>
              <a:t>Pantolon paçaları çorapların içerisine sokulmalı,</a:t>
            </a:r>
          </a:p>
          <a:p>
            <a:pPr lvl="1"/>
            <a:r>
              <a:rPr lang="tr-TR" dirty="0" smtClean="0"/>
              <a:t>Ayrıca kenelerin elbise üzerinde rahat görülebilmesi için açık renkli kıyafetler tercih edilmelidir. Oturulacak yerlere de açık renkli örtü serilmelidir.</a:t>
            </a:r>
          </a:p>
          <a:p>
            <a:pPr lvl="0"/>
            <a:r>
              <a:rPr lang="tr-TR" dirty="0" smtClean="0"/>
              <a:t>Hayvanların üzerindeki keneye, hayvanların kan ve idrarına çıplak elle dokunulmamalıdır.</a:t>
            </a:r>
            <a:endParaRPr lang="tr-TR" dirty="0"/>
          </a:p>
        </p:txBody>
      </p:sp>
      <p:pic>
        <p:nvPicPr>
          <p:cNvPr id="4" name="image1.png"/>
          <p:cNvPicPr/>
          <p:nvPr/>
        </p:nvPicPr>
        <p:blipFill>
          <a:blip r:embed="rId2" cstate="print"/>
          <a:stretch>
            <a:fillRect/>
          </a:stretch>
        </p:blipFill>
        <p:spPr>
          <a:xfrm>
            <a:off x="3857620" y="6000768"/>
            <a:ext cx="1389048" cy="68503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3" y="-24690"/>
            <a:ext cx="6869013" cy="341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4376" y="3419251"/>
            <a:ext cx="7039624" cy="345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464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1010</Words>
  <Application>Microsoft Office PowerPoint</Application>
  <PresentationFormat>Ekran Gösterisi (4:3)</PresentationFormat>
  <Paragraphs>131</Paragraphs>
  <Slides>31</Slides>
  <Notes>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Microsoft YaHei</vt:lpstr>
      <vt:lpstr>Arial</vt:lpstr>
      <vt:lpstr>Calibri</vt:lpstr>
      <vt:lpstr>StarSymbol</vt:lpstr>
      <vt:lpstr>Ofis Teması</vt:lpstr>
      <vt:lpstr>PowerPoint Sunusu</vt:lpstr>
      <vt:lpstr> Kırım Kongo Kanamalı Ateşi (KKKA) Nedir? </vt:lpstr>
      <vt:lpstr> KKKA Nasıl Bulaşır? </vt:lpstr>
      <vt:lpstr>Kırım Kongo Kanamalı Ateşi</vt:lpstr>
      <vt:lpstr>Kimler Risk Altındadır?</vt:lpstr>
      <vt:lpstr>KKKA’nın Kuluçka Süresi Ne Kadardır?</vt:lpstr>
      <vt:lpstr>KKKA’nın Belirtileri Nelerdir?</vt:lpstr>
      <vt:lpstr> KKKA’dan Nasıl Korunulur? </vt:lpstr>
      <vt:lpstr>PowerPoint Sunusu</vt:lpstr>
      <vt:lpstr>PowerPoint Sunusu</vt:lpstr>
      <vt:lpstr>KKKA’dan Nasıl Korunulur?</vt:lpstr>
      <vt:lpstr>PowerPoint Sunusu</vt:lpstr>
      <vt:lpstr>- Doğru yöntem, kenenin çıkarılması için kullanılan yardımcı aletin türüne bağlıdır.   - Bütün yardımcı aletlerde önemli olan kenenin mümkün olduğu kadar cilde yakın bir yerden kavranmasıdır. Bu, kenenin ezilmesini ve böylece olası tehlikeli vücut sıvılarının salınmasını önler.   - Ayrıca kene aniden kuvvetle çekilmemelidir. Altın kural olarak kene cilde yakın bir şekilde, yavaşça ve kontrollü bir şekilde çıkarılmalıdır. </vt:lpstr>
      <vt:lpstr>PowerPoint Sunusu</vt:lpstr>
      <vt:lpstr>PowerPoint Sunusu</vt:lpstr>
      <vt:lpstr>PowerPoint Sunusu</vt:lpstr>
      <vt:lpstr>PowerPoint Sunusu</vt:lpstr>
      <vt:lpstr> Kene tutunmasından sonra 10 gün içinde </vt:lpstr>
      <vt:lpstr> KKKA’dan Nasıl Korunulur? </vt:lpstr>
      <vt:lpstr>PowerPoint Sunusu</vt:lpstr>
      <vt:lpstr>KKKA’dan Nasıl Korunulur?</vt:lpstr>
      <vt:lpstr>KKKA’dan Nasıl Korunulur?</vt:lpstr>
      <vt:lpstr> Yapılmaması Gerekenler! </vt:lpstr>
      <vt:lpstr>Kırım Kongo Kanamalı Ateşinin Aşısı Var mıdır?</vt:lpstr>
      <vt:lpstr> Kırım-Kongo Kanamalı Ateşinin Tedavisi Var mıdır? </vt:lpstr>
      <vt:lpstr>SONUÇ</vt:lpstr>
      <vt:lpstr>PowerPoint Sunusu</vt:lpstr>
      <vt:lpstr>PowerPoint Sunusu</vt:lpstr>
      <vt:lpstr>PowerPoint Sunusu</vt:lpstr>
      <vt:lpstr>      Keneyi Hafife Almayın, Tedbiri Elden Bırakmayın!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KKKA</dc:creator>
  <cp:lastModifiedBy>CASPER</cp:lastModifiedBy>
  <cp:revision>38</cp:revision>
  <dcterms:created xsi:type="dcterms:W3CDTF">2018-03-29T12:22:04Z</dcterms:created>
  <dcterms:modified xsi:type="dcterms:W3CDTF">2021-04-16T12:20:22Z</dcterms:modified>
</cp:coreProperties>
</file>